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8" r:id="rId2"/>
    <p:sldId id="358" r:id="rId3"/>
    <p:sldId id="371" r:id="rId4"/>
    <p:sldId id="365" r:id="rId5"/>
    <p:sldId id="362" r:id="rId6"/>
    <p:sldId id="357" r:id="rId7"/>
    <p:sldId id="312" r:id="rId8"/>
    <p:sldId id="366" r:id="rId9"/>
    <p:sldId id="367" r:id="rId10"/>
    <p:sldId id="361" r:id="rId11"/>
    <p:sldId id="368" r:id="rId12"/>
    <p:sldId id="370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DCB"/>
    <a:srgbClr val="10B4AA"/>
    <a:srgbClr val="00A6BA"/>
    <a:srgbClr val="007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23"/>
    <p:restoredTop sz="94729"/>
  </p:normalViewPr>
  <p:slideViewPr>
    <p:cSldViewPr snapToGrid="0" snapToObjects="1">
      <p:cViewPr>
        <p:scale>
          <a:sx n="43" d="100"/>
          <a:sy n="43" d="100"/>
        </p:scale>
        <p:origin x="-126" y="-163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104335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16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"/>
          <p:cNvSpPr txBox="1">
            <a:spLocks noGrp="1"/>
          </p:cNvSpPr>
          <p:nvPr>
            <p:ph type="body" sz="quarter" idx="13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pPr>
            <a:endParaRPr/>
          </a:p>
        </p:txBody>
      </p:sp>
      <p:sp>
        <p:nvSpPr>
          <p:cNvPr id="1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Текст заголовка</a:t>
            </a:r>
          </a:p>
        </p:txBody>
      </p:sp>
      <p:sp>
        <p:nvSpPr>
          <p:cNvPr id="13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Информационное сообщ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9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ажны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7" name="Прямоугольник"/>
          <p:cNvSpPr txBox="1">
            <a:spLocks noGrp="1"/>
          </p:cNvSpPr>
          <p:nvPr>
            <p:ph type="body" sz="quarter" idx="13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endParaRPr/>
          </a:p>
        </p:txBody>
      </p:sp>
      <p:sp>
        <p:nvSpPr>
          <p:cNvPr id="10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Прямоугольник"/>
          <p:cNvSpPr txBox="1">
            <a:spLocks noGrp="1"/>
          </p:cNvSpPr>
          <p:nvPr>
            <p:ph type="body" sz="quarter" idx="13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pPr>
            <a:endParaRPr/>
          </a:p>
        </p:txBody>
      </p:sp>
      <p:sp>
        <p:nvSpPr>
          <p:cNvPr id="116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1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Изображение"/>
          <p:cNvSpPr>
            <a:spLocks noGrp="1"/>
          </p:cNvSpPr>
          <p:nvPr>
            <p:ph type="pic" sz="quarter" idx="13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Изображение"/>
          <p:cNvSpPr>
            <a:spLocks noGrp="1"/>
          </p:cNvSpPr>
          <p:nvPr>
            <p:ph type="pic" sz="half" idx="14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Изображение"/>
          <p:cNvSpPr>
            <a:spLocks noGrp="1"/>
          </p:cNvSpPr>
          <p:nvPr>
            <p:ph type="pic" idx="15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Изображение"/>
          <p:cNvSpPr>
            <a:spLocks noGrp="1"/>
          </p:cNvSpPr>
          <p:nvPr>
            <p:ph type="pic" idx="13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13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Текст заголовка</a:t>
            </a:r>
          </a:p>
        </p:txBody>
      </p:sp>
      <p:sp>
        <p:nvSpPr>
          <p:cNvPr id="23" name="Прямоугольник"/>
          <p:cNvSpPr txBox="1">
            <a:spLocks noGrp="1"/>
          </p:cNvSpPr>
          <p:nvPr>
            <p:ph type="body" sz="quarter" idx="14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pPr>
            <a:endParaRPr/>
          </a:p>
        </p:txBody>
      </p:sp>
      <p:sp>
        <p:nvSpPr>
          <p:cNvPr id="2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 (вари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13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3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5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3" name="Прямоугольник"/>
          <p:cNvSpPr txBox="1">
            <a:spLocks noGrp="1"/>
          </p:cNvSpPr>
          <p:nvPr>
            <p:ph type="body" sz="quarter" idx="13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endParaRPr/>
          </a:p>
        </p:txBody>
      </p:sp>
      <p:sp>
        <p:nvSpPr>
          <p:cNvPr id="44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Прямоугольник"/>
          <p:cNvSpPr txBox="1">
            <a:spLocks noGrp="1"/>
          </p:cNvSpPr>
          <p:nvPr>
            <p:ph type="body" sz="quarter" idx="13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endParaRPr/>
          </a:p>
        </p:txBody>
      </p:sp>
      <p:sp>
        <p:nvSpPr>
          <p:cNvPr id="61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2" name="660384004_1290x1720.jpg"/>
          <p:cNvSpPr>
            <a:spLocks noGrp="1"/>
          </p:cNvSpPr>
          <p:nvPr>
            <p:ph type="pic" idx="14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6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азде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7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80" name="Прямоугольник"/>
          <p:cNvSpPr txBox="1">
            <a:spLocks noGrp="1"/>
          </p:cNvSpPr>
          <p:nvPr>
            <p:ph type="body" sz="quarter" idx="13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endParaRPr/>
          </a:p>
        </p:txBody>
      </p:sp>
      <p:sp>
        <p:nvSpPr>
          <p:cNvPr id="8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овестка д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89" name="Прямоугольник"/>
          <p:cNvSpPr txBox="1">
            <a:spLocks noGrp="1"/>
          </p:cNvSpPr>
          <p:nvPr>
            <p:ph type="body" sz="quarter" idx="13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pPr>
            <a:endParaRPr/>
          </a:p>
        </p:txBody>
      </p:sp>
      <p:sp>
        <p:nvSpPr>
          <p:cNvPr id="90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9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7C8"/>
            </a:gs>
            <a:gs pos="47598">
              <a:srgbClr val="00A0C3"/>
            </a:gs>
            <a:gs pos="100000">
              <a:srgbClr val="00B3A9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Оформление презентаций…"/>
          <p:cNvSpPr txBox="1">
            <a:spLocks noGrp="1"/>
          </p:cNvSpPr>
          <p:nvPr>
            <p:ph type="ctrTitle"/>
          </p:nvPr>
        </p:nvSpPr>
        <p:spPr>
          <a:xfrm>
            <a:off x="1031259" y="3270003"/>
            <a:ext cx="15592533" cy="6042137"/>
          </a:xfrm>
          <a:prstGeom prst="rect">
            <a:avLst/>
          </a:prstGeom>
        </p:spPr>
        <p:txBody>
          <a:bodyPr anchor="ctr">
            <a:normAutofit fontScale="90000"/>
          </a:bodyPr>
          <a:lstStyle/>
          <a:p>
            <a:pPr>
              <a:defRPr sz="14100" b="0" spc="0">
                <a:solidFill>
                  <a:srgbClr val="FFFFFF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b="0" dirty="0">
                <a:latin typeface="Stem Medium" panose="020B0503020203020204" pitchFamily="34" charset="0"/>
                <a:ea typeface="Stem Medium" panose="020B0503020203020204" pitchFamily="34" charset="0"/>
              </a:rPr>
              <a:t>Методология выделения обязательных требований</a:t>
            </a:r>
            <a:endParaRPr b="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pic>
        <p:nvPicPr>
          <p:cNvPr id="207" name="Изображение" descr="Изображение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5492" y="1046997"/>
            <a:ext cx="4887321" cy="1182167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Содержание"/>
          <p:cNvSpPr txBox="1"/>
          <p:nvPr/>
        </p:nvSpPr>
        <p:spPr>
          <a:xfrm>
            <a:off x="14758416" y="9336385"/>
            <a:ext cx="8798785" cy="28815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algn="l">
              <a:lnSpc>
                <a:spcPct val="80000"/>
              </a:lnSpc>
              <a:defRPr sz="8000">
                <a:solidFill>
                  <a:srgbClr val="FFFFFF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pPr algn="r"/>
            <a:r>
              <a:rPr lang="ru-RU" dirty="0">
                <a:latin typeface="Stem Medium" panose="020B0503020203020204" pitchFamily="34" charset="0"/>
                <a:ea typeface="Stem Medium" panose="020B0503020203020204" pitchFamily="34" charset="0"/>
              </a:rPr>
              <a:t>Анна Гришанова </a:t>
            </a:r>
          </a:p>
          <a:p>
            <a:pPr algn="r"/>
            <a:r>
              <a:rPr lang="ru-RU" sz="4000" dirty="0">
                <a:latin typeface="Stem Medium" panose="020B0503020203020204" pitchFamily="34" charset="0"/>
                <a:ea typeface="Stem Medium" panose="020B0503020203020204" pitchFamily="34" charset="0"/>
              </a:rPr>
              <a:t>Департамент регуляторной политики и оценки регулирующего воздействия Минэкономразвития России</a:t>
            </a:r>
            <a:endParaRPr sz="40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Обязательное требование может содержаться </a:t>
            </a:r>
            <a:b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</a:br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в разных частях структурной единицы</a:t>
            </a:r>
            <a:endParaRPr sz="66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2" name="Короткий текст, раскрывающий основную суть слайда (необязательно)"/>
          <p:cNvSpPr txBox="1"/>
          <p:nvPr/>
        </p:nvSpPr>
        <p:spPr>
          <a:xfrm>
            <a:off x="740836" y="2587544"/>
            <a:ext cx="22902329" cy="5950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/>
              <a:t>В таких случаях нужно прописывать полные формулировки в каждом требовании.</a:t>
            </a:r>
            <a:endParaRPr dirty="0"/>
          </a:p>
        </p:txBody>
      </p:sp>
      <p:sp>
        <p:nvSpPr>
          <p:cNvPr id="1903" name="Первый тезис…"/>
          <p:cNvSpPr txBox="1"/>
          <p:nvPr/>
        </p:nvSpPr>
        <p:spPr>
          <a:xfrm>
            <a:off x="7672983" y="3541501"/>
            <a:ext cx="13515472" cy="48208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2800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23. Организация, осуществляющая водоснабжение, обеспечивает:</a:t>
            </a:r>
          </a:p>
          <a:p>
            <a:pPr algn="l"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2800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а)  для  территориального  органа - беспрепятственный  доступ  к  журналу  контроля  качества воды;</a:t>
            </a:r>
          </a:p>
          <a:p>
            <a:pPr algn="l"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2800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б) для органов государственной власти субъекта Российской Федерации и органов местного самоуправления -предоставление выписки из журнала контроля качества воды в течение 2 рабочих дней со дня получения соответствующего запроса;</a:t>
            </a:r>
          </a:p>
          <a:p>
            <a:pPr algn="l"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2800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в) для иных лиц -предоставление выписки из журнала контроля качества воды в течение 5 рабочих дней со дня получения соответствующего запроса.</a:t>
            </a:r>
            <a:endParaRPr dirty="0"/>
          </a:p>
        </p:txBody>
      </p:sp>
      <p:sp>
        <p:nvSpPr>
          <p:cNvPr id="1912" name="Замок"/>
          <p:cNvSpPr/>
          <p:nvPr/>
        </p:nvSpPr>
        <p:spPr>
          <a:xfrm>
            <a:off x="4772678" y="4155229"/>
            <a:ext cx="326338" cy="495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6292" y="0"/>
                  <a:pt x="2626" y="2414"/>
                  <a:pt x="2626" y="5384"/>
                </a:cubicBezTo>
                <a:lnTo>
                  <a:pt x="2626" y="9831"/>
                </a:lnTo>
                <a:cubicBezTo>
                  <a:pt x="989" y="11082"/>
                  <a:pt x="0" y="12705"/>
                  <a:pt x="0" y="14484"/>
                </a:cubicBezTo>
                <a:cubicBezTo>
                  <a:pt x="0" y="18414"/>
                  <a:pt x="4835" y="21600"/>
                  <a:pt x="10800" y="21600"/>
                </a:cubicBezTo>
                <a:cubicBezTo>
                  <a:pt x="16765" y="21600"/>
                  <a:pt x="21600" y="18414"/>
                  <a:pt x="21600" y="14484"/>
                </a:cubicBezTo>
                <a:cubicBezTo>
                  <a:pt x="21600" y="12705"/>
                  <a:pt x="20611" y="11082"/>
                  <a:pt x="18974" y="9831"/>
                </a:cubicBezTo>
                <a:lnTo>
                  <a:pt x="18974" y="5384"/>
                </a:lnTo>
                <a:cubicBezTo>
                  <a:pt x="18974" y="2414"/>
                  <a:pt x="15308" y="0"/>
                  <a:pt x="10800" y="0"/>
                </a:cubicBezTo>
                <a:close/>
                <a:moveTo>
                  <a:pt x="10800" y="2700"/>
                </a:moveTo>
                <a:cubicBezTo>
                  <a:pt x="13050" y="2700"/>
                  <a:pt x="14883" y="3908"/>
                  <a:pt x="14883" y="5391"/>
                </a:cubicBezTo>
                <a:lnTo>
                  <a:pt x="14883" y="7897"/>
                </a:lnTo>
                <a:cubicBezTo>
                  <a:pt x="13623" y="7558"/>
                  <a:pt x="12248" y="7368"/>
                  <a:pt x="10800" y="7368"/>
                </a:cubicBezTo>
                <a:cubicBezTo>
                  <a:pt x="9352" y="7368"/>
                  <a:pt x="7977" y="7558"/>
                  <a:pt x="6717" y="7897"/>
                </a:cubicBezTo>
                <a:lnTo>
                  <a:pt x="6717" y="5391"/>
                </a:lnTo>
                <a:cubicBezTo>
                  <a:pt x="6717" y="3908"/>
                  <a:pt x="8550" y="2700"/>
                  <a:pt x="10800" y="2700"/>
                </a:cubicBezTo>
                <a:close/>
                <a:moveTo>
                  <a:pt x="10800" y="10711"/>
                </a:moveTo>
                <a:cubicBezTo>
                  <a:pt x="13966" y="10711"/>
                  <a:pt x="16527" y="12398"/>
                  <a:pt x="16527" y="14484"/>
                </a:cubicBezTo>
                <a:cubicBezTo>
                  <a:pt x="16527" y="16570"/>
                  <a:pt x="13966" y="18258"/>
                  <a:pt x="10800" y="18258"/>
                </a:cubicBezTo>
                <a:cubicBezTo>
                  <a:pt x="7634" y="18258"/>
                  <a:pt x="5073" y="16570"/>
                  <a:pt x="5073" y="14484"/>
                </a:cubicBezTo>
                <a:cubicBezTo>
                  <a:pt x="5073" y="12398"/>
                  <a:pt x="7634" y="10711"/>
                  <a:pt x="10800" y="10711"/>
                </a:cubicBezTo>
                <a:close/>
                <a:moveTo>
                  <a:pt x="10800" y="11336"/>
                </a:moveTo>
                <a:cubicBezTo>
                  <a:pt x="9577" y="11336"/>
                  <a:pt x="8355" y="11644"/>
                  <a:pt x="7422" y="12259"/>
                </a:cubicBezTo>
                <a:cubicBezTo>
                  <a:pt x="5556" y="13488"/>
                  <a:pt x="5556" y="15480"/>
                  <a:pt x="7422" y="16710"/>
                </a:cubicBezTo>
                <a:cubicBezTo>
                  <a:pt x="9288" y="17939"/>
                  <a:pt x="12312" y="17939"/>
                  <a:pt x="14178" y="16710"/>
                </a:cubicBezTo>
                <a:cubicBezTo>
                  <a:pt x="16044" y="15480"/>
                  <a:pt x="16044" y="13488"/>
                  <a:pt x="14178" y="12259"/>
                </a:cubicBezTo>
                <a:cubicBezTo>
                  <a:pt x="13245" y="11644"/>
                  <a:pt x="12023" y="11336"/>
                  <a:pt x="10800" y="11336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Главная мысль слайда"/>
          <p:cNvSpPr txBox="1">
            <a:spLocks/>
          </p:cNvSpPr>
          <p:nvPr/>
        </p:nvSpPr>
        <p:spPr>
          <a:xfrm>
            <a:off x="633279" y="3541501"/>
            <a:ext cx="6217920" cy="2400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0" marR="0" indent="0" algn="ctr" defTabSz="2438338" rtl="0" latinLnBrk="0">
              <a:lnSpc>
                <a:spcPct val="8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Stem"/>
                <a:ea typeface="Stem"/>
                <a:cs typeface="Stem"/>
                <a:sym typeface="Stem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ru-RU" sz="6000" dirty="0">
                <a:latin typeface="Stem Medium" panose="020B0503020203020204" pitchFamily="34" charset="0"/>
                <a:ea typeface="Stem Medium" panose="020B0503020203020204" pitchFamily="34" charset="0"/>
              </a:rPr>
              <a:t>Структурная единица</a:t>
            </a:r>
          </a:p>
        </p:txBody>
      </p:sp>
      <p:sp>
        <p:nvSpPr>
          <p:cNvPr id="3" name="Половина рамки 2"/>
          <p:cNvSpPr/>
          <p:nvPr/>
        </p:nvSpPr>
        <p:spPr>
          <a:xfrm rot="13421033">
            <a:off x="3349047" y="9162287"/>
            <a:ext cx="786384" cy="1682496"/>
          </a:xfrm>
          <a:prstGeom prst="halfFrame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Короткий текст, раскрывающий основную суть слайда (необязательно)"/>
          <p:cNvSpPr txBox="1"/>
          <p:nvPr/>
        </p:nvSpPr>
        <p:spPr>
          <a:xfrm>
            <a:off x="6685202" y="8784272"/>
            <a:ext cx="16957963" cy="42821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2800" dirty="0"/>
              <a:t>Организация, осуществляющая водоснабжение, должна обеспечить беспрепятственный  доступ  к  журналу  контроля  качества воды для территориального органа.</a:t>
            </a:r>
          </a:p>
          <a:p>
            <a:r>
              <a:rPr lang="ru-RU" sz="2800" dirty="0"/>
              <a:t> Организация, осуществляющая водоснабжение, должна обеспечить для органов государственной власти субъекта Российской Федерации и органов местного самоуправления предоставление выписки из журнала контроля качества воды в течение 2 рабочих дней со дня получения соответствующего запроса.</a:t>
            </a:r>
          </a:p>
          <a:p>
            <a:r>
              <a:rPr lang="ru-RU" sz="2800" dirty="0"/>
              <a:t>Организация, осуществляющая водоснабжение, должна обеспечить предоставление выписки из журнала контроля качества воды в течение 5 рабочих дней со дня получения соответствующего запроса.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61096829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Требования из таблиц вносятся по отдельности</a:t>
            </a:r>
            <a:endParaRPr sz="66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2" name="Короткий текст, раскрывающий основную суть слайда (необязательно)"/>
          <p:cNvSpPr txBox="1"/>
          <p:nvPr/>
        </p:nvSpPr>
        <p:spPr>
          <a:xfrm>
            <a:off x="740836" y="2465506"/>
            <a:ext cx="22902329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/>
              <a:t>В качестве структурной единицы может быть выделено название таблицы. Требованием обычно является значение на пересечении строк и столбцов.</a:t>
            </a:r>
            <a:endParaRPr dirty="0"/>
          </a:p>
        </p:txBody>
      </p:sp>
      <p:sp>
        <p:nvSpPr>
          <p:cNvPr id="1903" name="Первый тезис…"/>
          <p:cNvSpPr txBox="1"/>
          <p:nvPr/>
        </p:nvSpPr>
        <p:spPr>
          <a:xfrm>
            <a:off x="3898391" y="3944819"/>
            <a:ext cx="16587215" cy="4903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2800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Противопожарные расстояния от зданий и сооружений до складов горючих жидкостей</a:t>
            </a:r>
          </a:p>
        </p:txBody>
      </p:sp>
      <p:sp>
        <p:nvSpPr>
          <p:cNvPr id="1912" name="Замок"/>
          <p:cNvSpPr/>
          <p:nvPr/>
        </p:nvSpPr>
        <p:spPr>
          <a:xfrm>
            <a:off x="4772678" y="4155229"/>
            <a:ext cx="326338" cy="495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6292" y="0"/>
                  <a:pt x="2626" y="2414"/>
                  <a:pt x="2626" y="5384"/>
                </a:cubicBezTo>
                <a:lnTo>
                  <a:pt x="2626" y="9831"/>
                </a:lnTo>
                <a:cubicBezTo>
                  <a:pt x="989" y="11082"/>
                  <a:pt x="0" y="12705"/>
                  <a:pt x="0" y="14484"/>
                </a:cubicBezTo>
                <a:cubicBezTo>
                  <a:pt x="0" y="18414"/>
                  <a:pt x="4835" y="21600"/>
                  <a:pt x="10800" y="21600"/>
                </a:cubicBezTo>
                <a:cubicBezTo>
                  <a:pt x="16765" y="21600"/>
                  <a:pt x="21600" y="18414"/>
                  <a:pt x="21600" y="14484"/>
                </a:cubicBezTo>
                <a:cubicBezTo>
                  <a:pt x="21600" y="12705"/>
                  <a:pt x="20611" y="11082"/>
                  <a:pt x="18974" y="9831"/>
                </a:cubicBezTo>
                <a:lnTo>
                  <a:pt x="18974" y="5384"/>
                </a:lnTo>
                <a:cubicBezTo>
                  <a:pt x="18974" y="2414"/>
                  <a:pt x="15308" y="0"/>
                  <a:pt x="10800" y="0"/>
                </a:cubicBezTo>
                <a:close/>
                <a:moveTo>
                  <a:pt x="10800" y="2700"/>
                </a:moveTo>
                <a:cubicBezTo>
                  <a:pt x="13050" y="2700"/>
                  <a:pt x="14883" y="3908"/>
                  <a:pt x="14883" y="5391"/>
                </a:cubicBezTo>
                <a:lnTo>
                  <a:pt x="14883" y="7897"/>
                </a:lnTo>
                <a:cubicBezTo>
                  <a:pt x="13623" y="7558"/>
                  <a:pt x="12248" y="7368"/>
                  <a:pt x="10800" y="7368"/>
                </a:cubicBezTo>
                <a:cubicBezTo>
                  <a:pt x="9352" y="7368"/>
                  <a:pt x="7977" y="7558"/>
                  <a:pt x="6717" y="7897"/>
                </a:cubicBezTo>
                <a:lnTo>
                  <a:pt x="6717" y="5391"/>
                </a:lnTo>
                <a:cubicBezTo>
                  <a:pt x="6717" y="3908"/>
                  <a:pt x="8550" y="2700"/>
                  <a:pt x="10800" y="2700"/>
                </a:cubicBezTo>
                <a:close/>
                <a:moveTo>
                  <a:pt x="10800" y="10711"/>
                </a:moveTo>
                <a:cubicBezTo>
                  <a:pt x="13966" y="10711"/>
                  <a:pt x="16527" y="12398"/>
                  <a:pt x="16527" y="14484"/>
                </a:cubicBezTo>
                <a:cubicBezTo>
                  <a:pt x="16527" y="16570"/>
                  <a:pt x="13966" y="18258"/>
                  <a:pt x="10800" y="18258"/>
                </a:cubicBezTo>
                <a:cubicBezTo>
                  <a:pt x="7634" y="18258"/>
                  <a:pt x="5073" y="16570"/>
                  <a:pt x="5073" y="14484"/>
                </a:cubicBezTo>
                <a:cubicBezTo>
                  <a:pt x="5073" y="12398"/>
                  <a:pt x="7634" y="10711"/>
                  <a:pt x="10800" y="10711"/>
                </a:cubicBezTo>
                <a:close/>
                <a:moveTo>
                  <a:pt x="10800" y="11336"/>
                </a:moveTo>
                <a:cubicBezTo>
                  <a:pt x="9577" y="11336"/>
                  <a:pt x="8355" y="11644"/>
                  <a:pt x="7422" y="12259"/>
                </a:cubicBezTo>
                <a:cubicBezTo>
                  <a:pt x="5556" y="13488"/>
                  <a:pt x="5556" y="15480"/>
                  <a:pt x="7422" y="16710"/>
                </a:cubicBezTo>
                <a:cubicBezTo>
                  <a:pt x="9288" y="17939"/>
                  <a:pt x="12312" y="17939"/>
                  <a:pt x="14178" y="16710"/>
                </a:cubicBezTo>
                <a:cubicBezTo>
                  <a:pt x="16044" y="15480"/>
                  <a:pt x="16044" y="13488"/>
                  <a:pt x="14178" y="12259"/>
                </a:cubicBezTo>
                <a:cubicBezTo>
                  <a:pt x="13245" y="11644"/>
                  <a:pt x="12023" y="11336"/>
                  <a:pt x="10800" y="11336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76720EE-CA7F-46F1-854F-3C29DCEAF4AE}"/>
              </a:ext>
            </a:extLst>
          </p:cNvPr>
          <p:cNvSpPr txBox="1"/>
          <p:nvPr/>
        </p:nvSpPr>
        <p:spPr>
          <a:xfrm>
            <a:off x="1444752" y="8127672"/>
            <a:ext cx="22198413" cy="425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В данном случае, при заполнении необходимо выделить обязательные требования из табличного формата. В данном случае таблица содержит 15 обязательных требований следующего вида:</a:t>
            </a:r>
          </a:p>
          <a:p>
            <a:pPr algn="l"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«Противопожарное расстояние при </a:t>
            </a:r>
            <a:r>
              <a:rPr lang="en-US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I, II</a:t>
            </a:r>
            <a: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 степени огнестойкости зданий и сооружений до складов горючих жидкостей вместимостью не более 100 кубических метров должно составлять 20 метров»;</a:t>
            </a:r>
          </a:p>
          <a:p>
            <a:pPr algn="l"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«Противопожарное расстояние при </a:t>
            </a:r>
            <a:r>
              <a:rPr lang="en-US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I, II</a:t>
            </a:r>
            <a: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 степени огнестойкости зданий и сооружений до складов горючих жидкостей вместимостью более 100, но не более 800 кубических метров должно составлять 30 метров» и т.д.</a:t>
            </a:r>
            <a:endParaRPr lang="en-US" dirty="0">
              <a:solidFill>
                <a:srgbClr val="000000"/>
              </a:solidFill>
              <a:latin typeface="Stem Medium" panose="020B0503020203020204" pitchFamily="34" charset="0"/>
              <a:ea typeface="Stem Medium" panose="020B0503020203020204" pitchFamily="34" charset="0"/>
              <a:cs typeface="Stem"/>
            </a:endParaRPr>
          </a:p>
          <a:p>
            <a:pPr algn="l"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15. «Противопожарное расстояние при </a:t>
            </a:r>
            <a:r>
              <a:rPr lang="en-US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IV, V</a:t>
            </a:r>
            <a: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 степени огнестойкости зданий и сооружений до складов горючих жидкостей вместимостью  </a:t>
            </a:r>
            <a:b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</a:br>
            <a: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      более 800, но не более 2000 кубических метров должно составлять </a:t>
            </a:r>
            <a:r>
              <a:rPr lang="en-US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5</a:t>
            </a:r>
            <a:r>
              <a:rPr lang="ru-RU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0 метров» </a:t>
            </a: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xmlns="" id="{8E14497F-32DB-41DA-8689-B5C7E9F917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32839182"/>
              </p:ext>
            </p:extLst>
          </p:nvPr>
        </p:nvGraphicFramePr>
        <p:xfrm>
          <a:off x="3831326" y="4650530"/>
          <a:ext cx="16866669" cy="3067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01554">
                  <a:extLst>
                    <a:ext uri="{9D8B030D-6E8A-4147-A177-3AD203B41FA5}">
                      <a16:colId xmlns:a16="http://schemas.microsoft.com/office/drawing/2014/main" xmlns="" val="4152861254"/>
                    </a:ext>
                  </a:extLst>
                </a:gridCol>
                <a:gridCol w="4353431">
                  <a:extLst>
                    <a:ext uri="{9D8B030D-6E8A-4147-A177-3AD203B41FA5}">
                      <a16:colId xmlns:a16="http://schemas.microsoft.com/office/drawing/2014/main" xmlns="" val="1342668385"/>
                    </a:ext>
                  </a:extLst>
                </a:gridCol>
                <a:gridCol w="4353431">
                  <a:extLst>
                    <a:ext uri="{9D8B030D-6E8A-4147-A177-3AD203B41FA5}">
                      <a16:colId xmlns:a16="http://schemas.microsoft.com/office/drawing/2014/main" xmlns="" val="3541330590"/>
                    </a:ext>
                  </a:extLst>
                </a:gridCol>
                <a:gridCol w="3958253">
                  <a:extLst>
                    <a:ext uri="{9D8B030D-6E8A-4147-A177-3AD203B41FA5}">
                      <a16:colId xmlns:a16="http://schemas.microsoft.com/office/drawing/2014/main" xmlns="" val="3486641504"/>
                    </a:ext>
                  </a:extLst>
                </a:gridCol>
              </a:tblGrid>
              <a:tr h="613464">
                <a:tc rowSpan="2">
                  <a:txBody>
                    <a:bodyPr/>
                    <a:lstStyle/>
                    <a:p>
                      <a:pPr marL="266700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 dirty="0">
                          <a:effectLst/>
                        </a:rPr>
                        <a:t>Вместимость склада, кубические метры</a:t>
                      </a:r>
                      <a:endParaRPr lang="ru-RU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00A6B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200" u="none" strike="noStrike" dirty="0">
                          <a:effectLst/>
                        </a:rPr>
                        <a:t>Противопожарные расстояния при степени огнестойкости зданий и сооружений, метры</a:t>
                      </a:r>
                      <a:endParaRPr lang="ru-RU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>
                    <a:solidFill>
                      <a:srgbClr val="00A6B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8523112"/>
                  </a:ext>
                </a:extLst>
              </a:tr>
              <a:tr h="6134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I, II</a:t>
                      </a:r>
                      <a:endParaRPr lang="en-US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DEC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III</a:t>
                      </a:r>
                      <a:endParaRPr lang="en-US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DEC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IV, V</a:t>
                      </a:r>
                      <a:endParaRPr lang="en-US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DEC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39526952"/>
                  </a:ext>
                </a:extLst>
              </a:tr>
              <a:tr h="613464">
                <a:tc>
                  <a:txBody>
                    <a:bodyPr/>
                    <a:lstStyle/>
                    <a:p>
                      <a:pPr marL="266700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200" u="none" strike="noStrike" dirty="0">
                          <a:effectLst/>
                        </a:rPr>
                        <a:t>Не более 100</a:t>
                      </a:r>
                      <a:endParaRPr lang="ru-RU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00A6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20</a:t>
                      </a:r>
                      <a:endParaRPr lang="ru-RU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F0FB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25</a:t>
                      </a:r>
                      <a:endParaRPr lang="ru-RU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F0FB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30</a:t>
                      </a:r>
                      <a:endParaRPr lang="ru-RU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F0FB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6139336"/>
                  </a:ext>
                </a:extLst>
              </a:tr>
              <a:tr h="613464">
                <a:tc>
                  <a:txBody>
                    <a:bodyPr/>
                    <a:lstStyle/>
                    <a:p>
                      <a:pPr marL="266700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200" u="none" strike="noStrike" dirty="0">
                          <a:effectLst/>
                        </a:rPr>
                        <a:t>Более 100, но не более 800</a:t>
                      </a:r>
                      <a:endParaRPr lang="ru-RU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00A6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>
                          <a:solidFill>
                            <a:srgbClr val="0070C0"/>
                          </a:solidFill>
                          <a:effectLst/>
                        </a:rPr>
                        <a:t>30</a:t>
                      </a:r>
                      <a:endParaRPr lang="ru-RU" sz="3200" b="0" i="0" u="none" strike="noStrike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DEC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35</a:t>
                      </a:r>
                      <a:endParaRPr lang="ru-RU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DEC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40</a:t>
                      </a:r>
                      <a:endParaRPr lang="ru-RU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9DEC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58873730"/>
                  </a:ext>
                </a:extLst>
              </a:tr>
              <a:tr h="613464">
                <a:tc>
                  <a:txBody>
                    <a:bodyPr/>
                    <a:lstStyle/>
                    <a:p>
                      <a:pPr marL="266700" indent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200" u="none" strike="noStrike" dirty="0">
                          <a:effectLst/>
                        </a:rPr>
                        <a:t>Более 800, но не более 2000</a:t>
                      </a:r>
                      <a:endParaRPr lang="ru-RU" sz="2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00A6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>
                          <a:solidFill>
                            <a:srgbClr val="0070C0"/>
                          </a:solidFill>
                          <a:effectLst/>
                        </a:rPr>
                        <a:t>40</a:t>
                      </a:r>
                      <a:endParaRPr lang="ru-RU" sz="3200" b="0" i="0" u="none" strike="noStrike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F0FB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45</a:t>
                      </a:r>
                      <a:endParaRPr lang="ru-RU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F0FB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u-RU" sz="2400" u="none" strike="noStrike" dirty="0">
                          <a:solidFill>
                            <a:srgbClr val="0070C0"/>
                          </a:solidFill>
                          <a:effectLst/>
                        </a:rPr>
                        <a:t>50</a:t>
                      </a:r>
                      <a:endParaRPr lang="ru-RU" sz="3200" b="0" i="0" u="none" strike="noStrike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rgbClr val="F0FB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05627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581909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Контакты методологической поддержки</a:t>
            </a:r>
            <a:endParaRPr sz="66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object 16"/>
          <p:cNvSpPr txBox="1"/>
          <p:nvPr/>
        </p:nvSpPr>
        <p:spPr>
          <a:xfrm>
            <a:off x="15736732" y="2573602"/>
            <a:ext cx="5826883" cy="27828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92240" algn="l"/>
              </a:tabLst>
            </a:pPr>
            <a:r>
              <a:rPr lang="ru-RU" sz="6000" dirty="0">
                <a:solidFill>
                  <a:srgbClr val="0C7DCB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Чат </a:t>
            </a:r>
            <a:r>
              <a:rPr lang="ru-RU" sz="6000" dirty="0" err="1">
                <a:solidFill>
                  <a:srgbClr val="0C7DCB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методподдержки</a:t>
            </a:r>
            <a:r>
              <a:rPr lang="ru-RU" sz="6000" dirty="0">
                <a:solidFill>
                  <a:srgbClr val="0C7DCB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 в </a:t>
            </a:r>
            <a:r>
              <a:rPr lang="ru-RU" sz="6000" dirty="0" err="1">
                <a:solidFill>
                  <a:srgbClr val="0C7DCB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Телеграм</a:t>
            </a:r>
            <a:endParaRPr lang="ru-RU" sz="6000" dirty="0">
              <a:solidFill>
                <a:srgbClr val="0C7DCB"/>
              </a:solidFill>
              <a:latin typeface="Stem Medium" panose="020B0503020203020204" pitchFamily="34" charset="0"/>
              <a:ea typeface="Stem Medium" panose="020B0503020203020204" pitchFamily="34" charset="0"/>
              <a:cs typeface="Stem"/>
            </a:endParaRP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xmlns="" id="{ACDD9D7E-6EB9-42B6-A20A-409623828E06}"/>
              </a:ext>
            </a:extLst>
          </p:cNvPr>
          <p:cNvSpPr txBox="1"/>
          <p:nvPr/>
        </p:nvSpPr>
        <p:spPr>
          <a:xfrm>
            <a:off x="1962889" y="2680737"/>
            <a:ext cx="7345703" cy="27956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92240" algn="l"/>
              </a:tabLst>
            </a:pPr>
            <a:r>
              <a:rPr lang="ru-RU" sz="6000" dirty="0">
                <a:solidFill>
                  <a:srgbClr val="10B4AA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  <a:sym typeface="Stem"/>
              </a:rPr>
              <a:t>Электронная почта</a:t>
            </a:r>
            <a:r>
              <a:rPr lang="en-US" sz="6000" dirty="0">
                <a:solidFill>
                  <a:srgbClr val="10B4AA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  <a:sym typeface="Stem"/>
              </a:rPr>
              <a:t> </a:t>
            </a:r>
            <a:r>
              <a:rPr lang="ru-RU" sz="6000" dirty="0" err="1">
                <a:solidFill>
                  <a:srgbClr val="10B4AA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  <a:sym typeface="Stem"/>
              </a:rPr>
              <a:t>методподдержки</a:t>
            </a:r>
            <a:r>
              <a:rPr lang="ru-RU" sz="6000" dirty="0">
                <a:solidFill>
                  <a:srgbClr val="10B4AA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  <a:sym typeface="Stem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92240" algn="l"/>
              </a:tabLst>
            </a:pPr>
            <a:r>
              <a:rPr sz="4000" b="1" spc="-1045" dirty="0">
                <a:solidFill>
                  <a:srgbClr val="00B3A8"/>
                </a:solidFill>
                <a:latin typeface="Myriad Pro" panose="020B0503030403020204" pitchFamily="34" charset="0"/>
                <a:cs typeface="Arial"/>
              </a:rPr>
              <a:t> </a:t>
            </a:r>
            <a:r>
              <a:rPr lang="en-US" sz="6000" dirty="0">
                <a:solidFill>
                  <a:schemeClr val="bg2">
                    <a:lumMod val="10000"/>
                  </a:schemeClr>
                </a:solidFill>
                <a:latin typeface="Arial Nova Light" panose="020B0304020202020204" pitchFamily="34" charset="0"/>
                <a:ea typeface="Stem Medium" panose="020B0503020203020204" pitchFamily="34" charset="0"/>
                <a:cs typeface="Stem"/>
              </a:rPr>
              <a:t>ot@economy.gov.ru</a:t>
            </a:r>
            <a:endParaRPr lang="ru-RU" sz="6000" dirty="0">
              <a:solidFill>
                <a:schemeClr val="bg2">
                  <a:lumMod val="10000"/>
                </a:schemeClr>
              </a:solidFill>
              <a:latin typeface="Arial Nova Light" panose="020B0304020202020204" pitchFamily="34" charset="0"/>
              <a:ea typeface="Stem Medium" panose="020B0503020203020204" pitchFamily="34" charset="0"/>
              <a:cs typeface="Stem"/>
            </a:endParaRPr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xmlns="" id="{ACDD9D7E-6EB9-42B6-A20A-409623828E06}"/>
              </a:ext>
            </a:extLst>
          </p:cNvPr>
          <p:cNvSpPr txBox="1"/>
          <p:nvPr/>
        </p:nvSpPr>
        <p:spPr>
          <a:xfrm>
            <a:off x="1383322" y="6645980"/>
            <a:ext cx="8504836" cy="27956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492240" algn="l"/>
              </a:tabLst>
            </a:pPr>
            <a:r>
              <a:rPr lang="ru-RU" sz="6000" dirty="0">
                <a:solidFill>
                  <a:srgbClr val="10B4AA"/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Электронная почта техподдержки </a:t>
            </a:r>
          </a:p>
          <a:p>
            <a:pPr marL="12700">
              <a:spcBef>
                <a:spcPts val="100"/>
              </a:spcBef>
              <a:tabLst>
                <a:tab pos="6492240" algn="l"/>
              </a:tabLst>
            </a:pPr>
            <a:r>
              <a:rPr sz="4000" b="1" spc="-1045" dirty="0">
                <a:solidFill>
                  <a:srgbClr val="00B3A8"/>
                </a:solidFill>
                <a:latin typeface="Myriad Pro" panose="020B0503030403020204" pitchFamily="34" charset="0"/>
                <a:cs typeface="Arial"/>
              </a:rPr>
              <a:t> </a:t>
            </a:r>
            <a:r>
              <a:rPr lang="en-US" sz="6000" dirty="0">
                <a:solidFill>
                  <a:schemeClr val="bg2">
                    <a:lumMod val="10000"/>
                  </a:schemeClr>
                </a:solidFill>
                <a:latin typeface="Arial Nova Light" panose="020B0304020202020204" pitchFamily="34" charset="0"/>
                <a:ea typeface="Stem Medium" panose="020B0503020203020204" pitchFamily="34" charset="0"/>
                <a:cs typeface="Stem"/>
              </a:rPr>
              <a:t>kndsupport@voskhod.ru</a:t>
            </a:r>
            <a:endParaRPr lang="ru-RU" sz="6000" dirty="0">
              <a:solidFill>
                <a:schemeClr val="bg2">
                  <a:lumMod val="10000"/>
                </a:schemeClr>
              </a:solidFill>
              <a:latin typeface="Arial Nova Light" panose="020B0304020202020204" pitchFamily="34" charset="0"/>
              <a:ea typeface="Stem Medium" panose="020B0503020203020204" pitchFamily="34" charset="0"/>
              <a:cs typeface="Stem"/>
            </a:endParaRPr>
          </a:p>
        </p:txBody>
      </p:sp>
      <p:sp>
        <p:nvSpPr>
          <p:cNvPr id="18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1630" y="5520386"/>
            <a:ext cx="5259827" cy="5259827"/>
          </a:xfrm>
          <a:prstGeom prst="rect">
            <a:avLst/>
          </a:prstGeom>
        </p:spPr>
      </p:pic>
      <p:sp>
        <p:nvSpPr>
          <p:cNvPr id="20" name="object 16"/>
          <p:cNvSpPr txBox="1"/>
          <p:nvPr/>
        </p:nvSpPr>
        <p:spPr>
          <a:xfrm>
            <a:off x="13986936" y="11223796"/>
            <a:ext cx="9729216" cy="2167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6492240" algn="l"/>
              </a:tabLst>
            </a:pP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Контактное лицо</a:t>
            </a:r>
            <a:r>
              <a:rPr lang="en-US" sz="4000" dirty="0">
                <a:solidFill>
                  <a:schemeClr val="bg2">
                    <a:lumMod val="10000"/>
                  </a:schemeClr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 </a:t>
            </a: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в Минэкономразвития: </a:t>
            </a:r>
            <a:br>
              <a:rPr lang="ru-RU" sz="4000" dirty="0">
                <a:solidFill>
                  <a:schemeClr val="bg2">
                    <a:lumMod val="10000"/>
                  </a:schemeClr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</a:br>
            <a:r>
              <a:rPr lang="ru-RU" sz="4000" dirty="0">
                <a:solidFill>
                  <a:schemeClr val="bg2">
                    <a:lumMod val="10000"/>
                  </a:schemeClr>
                </a:solidFill>
                <a:latin typeface="Stem Medium" panose="020B0503020203020204" pitchFamily="34" charset="0"/>
                <a:ea typeface="Stem Medium" panose="020B0503020203020204" pitchFamily="34" charset="0"/>
                <a:cs typeface="Stem"/>
              </a:rPr>
              <a:t>Артем Сергеевич Трефилов </a:t>
            </a:r>
            <a:r>
              <a:rPr lang="en-US" sz="6000" dirty="0">
                <a:solidFill>
                  <a:schemeClr val="bg2">
                    <a:lumMod val="10000"/>
                  </a:schemeClr>
                </a:solidFill>
                <a:latin typeface="Arial Nova Light" panose="020B0304020202020204" pitchFamily="34" charset="0"/>
                <a:ea typeface="Stem Medium" panose="020B0503020203020204" pitchFamily="34" charset="0"/>
                <a:cs typeface="Stem"/>
              </a:rPr>
              <a:t>trefilovas@economy.gov.ru</a:t>
            </a:r>
            <a:endParaRPr lang="ru-RU" sz="6000" dirty="0">
              <a:solidFill>
                <a:schemeClr val="bg2">
                  <a:lumMod val="10000"/>
                </a:schemeClr>
              </a:solidFill>
              <a:latin typeface="Arial Nova Light" panose="020B0304020202020204" pitchFamily="34" charset="0"/>
              <a:ea typeface="Stem Medium" panose="020B0503020203020204" pitchFamily="34" charset="0"/>
              <a:cs typeface="Stem"/>
            </a:endParaRPr>
          </a:p>
        </p:txBody>
      </p:sp>
    </p:spTree>
    <p:extLst>
      <p:ext uri="{BB962C8B-B14F-4D97-AF65-F5344CB8AC3E}">
        <p14:creationId xmlns:p14="http://schemas.microsoft.com/office/powerpoint/2010/main" val="1152744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/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>
                <a:latin typeface="Stem Medium" panose="020B0503020203020204" pitchFamily="34" charset="0"/>
                <a:ea typeface="Stem Medium" panose="020B0503020203020204" pitchFamily="34" charset="0"/>
              </a:rPr>
              <a:t>Нет в Реестре – нет в ЕРКНМ</a:t>
            </a:r>
            <a:endParaRPr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12" name="Замок"/>
          <p:cNvSpPr/>
          <p:nvPr/>
        </p:nvSpPr>
        <p:spPr>
          <a:xfrm>
            <a:off x="4772678" y="4155229"/>
            <a:ext cx="326338" cy="495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6292" y="0"/>
                  <a:pt x="2626" y="2414"/>
                  <a:pt x="2626" y="5384"/>
                </a:cubicBezTo>
                <a:lnTo>
                  <a:pt x="2626" y="9831"/>
                </a:lnTo>
                <a:cubicBezTo>
                  <a:pt x="989" y="11082"/>
                  <a:pt x="0" y="12705"/>
                  <a:pt x="0" y="14484"/>
                </a:cubicBezTo>
                <a:cubicBezTo>
                  <a:pt x="0" y="18414"/>
                  <a:pt x="4835" y="21600"/>
                  <a:pt x="10800" y="21600"/>
                </a:cubicBezTo>
                <a:cubicBezTo>
                  <a:pt x="16765" y="21600"/>
                  <a:pt x="21600" y="18414"/>
                  <a:pt x="21600" y="14484"/>
                </a:cubicBezTo>
                <a:cubicBezTo>
                  <a:pt x="21600" y="12705"/>
                  <a:pt x="20611" y="11082"/>
                  <a:pt x="18974" y="9831"/>
                </a:cubicBezTo>
                <a:lnTo>
                  <a:pt x="18974" y="5384"/>
                </a:lnTo>
                <a:cubicBezTo>
                  <a:pt x="18974" y="2414"/>
                  <a:pt x="15308" y="0"/>
                  <a:pt x="10800" y="0"/>
                </a:cubicBezTo>
                <a:close/>
                <a:moveTo>
                  <a:pt x="10800" y="2700"/>
                </a:moveTo>
                <a:cubicBezTo>
                  <a:pt x="13050" y="2700"/>
                  <a:pt x="14883" y="3908"/>
                  <a:pt x="14883" y="5391"/>
                </a:cubicBezTo>
                <a:lnTo>
                  <a:pt x="14883" y="7897"/>
                </a:lnTo>
                <a:cubicBezTo>
                  <a:pt x="13623" y="7558"/>
                  <a:pt x="12248" y="7368"/>
                  <a:pt x="10800" y="7368"/>
                </a:cubicBezTo>
                <a:cubicBezTo>
                  <a:pt x="9352" y="7368"/>
                  <a:pt x="7977" y="7558"/>
                  <a:pt x="6717" y="7897"/>
                </a:cubicBezTo>
                <a:lnTo>
                  <a:pt x="6717" y="5391"/>
                </a:lnTo>
                <a:cubicBezTo>
                  <a:pt x="6717" y="3908"/>
                  <a:pt x="8550" y="2700"/>
                  <a:pt x="10800" y="2700"/>
                </a:cubicBezTo>
                <a:close/>
                <a:moveTo>
                  <a:pt x="10800" y="10711"/>
                </a:moveTo>
                <a:cubicBezTo>
                  <a:pt x="13966" y="10711"/>
                  <a:pt x="16527" y="12398"/>
                  <a:pt x="16527" y="14484"/>
                </a:cubicBezTo>
                <a:cubicBezTo>
                  <a:pt x="16527" y="16570"/>
                  <a:pt x="13966" y="18258"/>
                  <a:pt x="10800" y="18258"/>
                </a:cubicBezTo>
                <a:cubicBezTo>
                  <a:pt x="7634" y="18258"/>
                  <a:pt x="5073" y="16570"/>
                  <a:pt x="5073" y="14484"/>
                </a:cubicBezTo>
                <a:cubicBezTo>
                  <a:pt x="5073" y="12398"/>
                  <a:pt x="7634" y="10711"/>
                  <a:pt x="10800" y="10711"/>
                </a:cubicBezTo>
                <a:close/>
                <a:moveTo>
                  <a:pt x="10800" y="11336"/>
                </a:moveTo>
                <a:cubicBezTo>
                  <a:pt x="9577" y="11336"/>
                  <a:pt x="8355" y="11644"/>
                  <a:pt x="7422" y="12259"/>
                </a:cubicBezTo>
                <a:cubicBezTo>
                  <a:pt x="5556" y="13488"/>
                  <a:pt x="5556" y="15480"/>
                  <a:pt x="7422" y="16710"/>
                </a:cubicBezTo>
                <a:cubicBezTo>
                  <a:pt x="9288" y="17939"/>
                  <a:pt x="12312" y="17939"/>
                  <a:pt x="14178" y="16710"/>
                </a:cubicBezTo>
                <a:cubicBezTo>
                  <a:pt x="16044" y="15480"/>
                  <a:pt x="16044" y="13488"/>
                  <a:pt x="14178" y="12259"/>
                </a:cubicBezTo>
                <a:cubicBezTo>
                  <a:pt x="13245" y="11644"/>
                  <a:pt x="12023" y="11336"/>
                  <a:pt x="10800" y="11336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Главная мысль слайда"/>
          <p:cNvSpPr txBox="1">
            <a:spLocks/>
          </p:cNvSpPr>
          <p:nvPr/>
        </p:nvSpPr>
        <p:spPr>
          <a:xfrm>
            <a:off x="841248" y="2554980"/>
            <a:ext cx="22649927" cy="4390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0" marR="0" indent="0" algn="ctr" defTabSz="2438338" rtl="0" latinLnBrk="0">
              <a:lnSpc>
                <a:spcPct val="8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Stem"/>
                <a:ea typeface="Stem"/>
                <a:cs typeface="Stem"/>
                <a:sym typeface="Stem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ru-RU" sz="6000" dirty="0">
                <a:latin typeface="Stem Medium" panose="020B0503020203020204" pitchFamily="34" charset="0"/>
                <a:ea typeface="Stem Medium" panose="020B0503020203020204" pitchFamily="34" charset="0"/>
              </a:rPr>
              <a:t>После наступления срока внесения сведений, указанного в постановлении № </a:t>
            </a:r>
            <a:r>
              <a:rPr lang="ru-RU" sz="6000" b="1" dirty="0">
                <a:latin typeface="Stem Medium" panose="020B0503020203020204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128</a:t>
            </a:r>
            <a:r>
              <a:rPr lang="ru-RU" sz="6000" dirty="0">
                <a:latin typeface="Stem Medium" panose="020B0503020203020204" pitchFamily="34" charset="0"/>
                <a:ea typeface="Stem Medium" panose="020B0503020203020204" pitchFamily="34" charset="0"/>
              </a:rPr>
              <a:t>, в ЕРКНМ будет </a:t>
            </a:r>
            <a:r>
              <a:rPr lang="ru-RU" sz="6000" b="1" dirty="0">
                <a:latin typeface="Stem Medium" panose="020B0503020203020204" pitchFamily="34" charset="0"/>
                <a:ea typeface="Stem Medium" panose="020B0503020203020204" pitchFamily="34" charset="0"/>
              </a:rPr>
              <a:t>заблокирован ручной ввод требований </a:t>
            </a:r>
            <a:r>
              <a:rPr lang="ru-RU" sz="6000" dirty="0">
                <a:latin typeface="Stem Medium" panose="020B0503020203020204" pitchFamily="34" charset="0"/>
                <a:ea typeface="Stem Medium" panose="020B0503020203020204" pitchFamily="34" charset="0"/>
              </a:rPr>
              <a:t>при формировании результатов контрольных (надзорных) мероприятий по соответствующему виду контроля. </a:t>
            </a:r>
          </a:p>
        </p:txBody>
      </p:sp>
      <p:sp>
        <p:nvSpPr>
          <p:cNvPr id="14" name="Главная мысль слайда"/>
          <p:cNvSpPr txBox="1">
            <a:spLocks/>
          </p:cNvSpPr>
          <p:nvPr/>
        </p:nvSpPr>
        <p:spPr>
          <a:xfrm>
            <a:off x="1275889" y="7261092"/>
            <a:ext cx="22649927" cy="43909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0" marR="0" indent="0" algn="ctr" defTabSz="2438338" rtl="0" latinLnBrk="0">
              <a:lnSpc>
                <a:spcPct val="8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Stem"/>
                <a:ea typeface="Stem"/>
                <a:cs typeface="Stem"/>
                <a:sym typeface="Stem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ru-RU" sz="6000" dirty="0">
                <a:latin typeface="Stem Medium" panose="020B0503020203020204" pitchFamily="34" charset="0"/>
                <a:ea typeface="Stem Medium" panose="020B0503020203020204" pitchFamily="34" charset="0"/>
              </a:rPr>
              <a:t>Внесенные в Реестр сведения </a:t>
            </a:r>
            <a:r>
              <a:rPr lang="ru-RU" sz="6000" b="1" dirty="0">
                <a:latin typeface="Stem Medium" panose="020B0503020203020204" pitchFamily="34" charset="0"/>
                <a:ea typeface="Stem Medium" panose="020B0503020203020204" pitchFamily="34" charset="0"/>
              </a:rPr>
              <a:t>передаются по СМЭВ в ЕРКНМ только после подписания</a:t>
            </a:r>
            <a:r>
              <a:rPr lang="ru-RU" sz="6000" dirty="0">
                <a:latin typeface="Stem Medium" panose="020B0503020203020204" pitchFamily="34" charset="0"/>
                <a:ea typeface="Stem Medium" panose="020B0503020203020204" pitchFamily="34" charset="0"/>
              </a:rPr>
              <a:t> заместителем руководителя органа власти.</a:t>
            </a:r>
          </a:p>
        </p:txBody>
      </p:sp>
    </p:spTree>
    <p:extLst>
      <p:ext uri="{BB962C8B-B14F-4D97-AF65-F5344CB8AC3E}">
        <p14:creationId xmlns:p14="http://schemas.microsoft.com/office/powerpoint/2010/main" val="197652578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Проверочный вопрос должен проверять </a:t>
            </a:r>
            <a:b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</a:br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факт соблюдения обязательного требования</a:t>
            </a:r>
            <a:endParaRPr sz="66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2" name="Короткий текст, раскрывающий основную суть слайда (необязательно)"/>
          <p:cNvSpPr txBox="1"/>
          <p:nvPr/>
        </p:nvSpPr>
        <p:spPr>
          <a:xfrm>
            <a:off x="813823" y="2719811"/>
            <a:ext cx="22902329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/>
              <a:t>Проверочный вопрос должен быть закрытым, то есть сформулирован так, чтобы ответ «Да» обозначал соблюдение обязательного требования</a:t>
            </a:r>
            <a:endParaRPr dirty="0"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Замок"/>
          <p:cNvSpPr/>
          <p:nvPr/>
        </p:nvSpPr>
        <p:spPr>
          <a:xfrm>
            <a:off x="4807248" y="4684528"/>
            <a:ext cx="326338" cy="495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6292" y="0"/>
                  <a:pt x="2626" y="2414"/>
                  <a:pt x="2626" y="5384"/>
                </a:cubicBezTo>
                <a:lnTo>
                  <a:pt x="2626" y="9831"/>
                </a:lnTo>
                <a:cubicBezTo>
                  <a:pt x="989" y="11082"/>
                  <a:pt x="0" y="12705"/>
                  <a:pt x="0" y="14484"/>
                </a:cubicBezTo>
                <a:cubicBezTo>
                  <a:pt x="0" y="18414"/>
                  <a:pt x="4835" y="21600"/>
                  <a:pt x="10800" y="21600"/>
                </a:cubicBezTo>
                <a:cubicBezTo>
                  <a:pt x="16765" y="21600"/>
                  <a:pt x="21600" y="18414"/>
                  <a:pt x="21600" y="14484"/>
                </a:cubicBezTo>
                <a:cubicBezTo>
                  <a:pt x="21600" y="12705"/>
                  <a:pt x="20611" y="11082"/>
                  <a:pt x="18974" y="9831"/>
                </a:cubicBezTo>
                <a:lnTo>
                  <a:pt x="18974" y="5384"/>
                </a:lnTo>
                <a:cubicBezTo>
                  <a:pt x="18974" y="2414"/>
                  <a:pt x="15308" y="0"/>
                  <a:pt x="10800" y="0"/>
                </a:cubicBezTo>
                <a:close/>
                <a:moveTo>
                  <a:pt x="10800" y="2700"/>
                </a:moveTo>
                <a:cubicBezTo>
                  <a:pt x="13050" y="2700"/>
                  <a:pt x="14883" y="3908"/>
                  <a:pt x="14883" y="5391"/>
                </a:cubicBezTo>
                <a:lnTo>
                  <a:pt x="14883" y="7897"/>
                </a:lnTo>
                <a:cubicBezTo>
                  <a:pt x="13623" y="7558"/>
                  <a:pt x="12248" y="7368"/>
                  <a:pt x="10800" y="7368"/>
                </a:cubicBezTo>
                <a:cubicBezTo>
                  <a:pt x="9352" y="7368"/>
                  <a:pt x="7977" y="7558"/>
                  <a:pt x="6717" y="7897"/>
                </a:cubicBezTo>
                <a:lnTo>
                  <a:pt x="6717" y="5391"/>
                </a:lnTo>
                <a:cubicBezTo>
                  <a:pt x="6717" y="3908"/>
                  <a:pt x="8550" y="2700"/>
                  <a:pt x="10800" y="2700"/>
                </a:cubicBezTo>
                <a:close/>
                <a:moveTo>
                  <a:pt x="10800" y="10711"/>
                </a:moveTo>
                <a:cubicBezTo>
                  <a:pt x="13966" y="10711"/>
                  <a:pt x="16527" y="12398"/>
                  <a:pt x="16527" y="14484"/>
                </a:cubicBezTo>
                <a:cubicBezTo>
                  <a:pt x="16527" y="16570"/>
                  <a:pt x="13966" y="18258"/>
                  <a:pt x="10800" y="18258"/>
                </a:cubicBezTo>
                <a:cubicBezTo>
                  <a:pt x="7634" y="18258"/>
                  <a:pt x="5073" y="16570"/>
                  <a:pt x="5073" y="14484"/>
                </a:cubicBezTo>
                <a:cubicBezTo>
                  <a:pt x="5073" y="12398"/>
                  <a:pt x="7634" y="10711"/>
                  <a:pt x="10800" y="10711"/>
                </a:cubicBezTo>
                <a:close/>
                <a:moveTo>
                  <a:pt x="10800" y="11336"/>
                </a:moveTo>
                <a:cubicBezTo>
                  <a:pt x="9577" y="11336"/>
                  <a:pt x="8355" y="11644"/>
                  <a:pt x="7422" y="12259"/>
                </a:cubicBezTo>
                <a:cubicBezTo>
                  <a:pt x="5556" y="13488"/>
                  <a:pt x="5556" y="15480"/>
                  <a:pt x="7422" y="16710"/>
                </a:cubicBezTo>
                <a:cubicBezTo>
                  <a:pt x="9288" y="17939"/>
                  <a:pt x="12312" y="17939"/>
                  <a:pt x="14178" y="16710"/>
                </a:cubicBezTo>
                <a:cubicBezTo>
                  <a:pt x="16044" y="15480"/>
                  <a:pt x="16044" y="13488"/>
                  <a:pt x="14178" y="12259"/>
                </a:cubicBezTo>
                <a:cubicBezTo>
                  <a:pt x="13245" y="11644"/>
                  <a:pt x="12023" y="11336"/>
                  <a:pt x="10800" y="11336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2" name="Главная мысль слайда"/>
          <p:cNvSpPr txBox="1">
            <a:spLocks/>
          </p:cNvSpPr>
          <p:nvPr/>
        </p:nvSpPr>
        <p:spPr>
          <a:xfrm>
            <a:off x="667849" y="4070800"/>
            <a:ext cx="6217920" cy="2400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0" marR="0" indent="0" algn="ctr" defTabSz="2438338" rtl="0" latinLnBrk="0">
              <a:lnSpc>
                <a:spcPct val="8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Stem"/>
                <a:ea typeface="Stem"/>
                <a:cs typeface="Stem"/>
                <a:sym typeface="Stem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ru-RU" sz="6000" dirty="0">
                <a:latin typeface="Stem Medium" panose="020B0503020203020204" pitchFamily="34" charset="0"/>
                <a:ea typeface="Stem Medium" panose="020B0503020203020204" pitchFamily="34" charset="0"/>
              </a:rPr>
              <a:t>Обязательное требование</a:t>
            </a:r>
          </a:p>
        </p:txBody>
      </p:sp>
      <p:sp>
        <p:nvSpPr>
          <p:cNvPr id="13" name="Умножение 12"/>
          <p:cNvSpPr/>
          <p:nvPr/>
        </p:nvSpPr>
        <p:spPr>
          <a:xfrm>
            <a:off x="2850922" y="6839481"/>
            <a:ext cx="1572768" cy="1517904"/>
          </a:xfrm>
          <a:prstGeom prst="mathMultiply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Половина рамки 13"/>
          <p:cNvSpPr/>
          <p:nvPr/>
        </p:nvSpPr>
        <p:spPr>
          <a:xfrm rot="13421033">
            <a:off x="3383617" y="9691586"/>
            <a:ext cx="786384" cy="1682496"/>
          </a:xfrm>
          <a:prstGeom prst="halfFrame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081075" y="4670813"/>
            <a:ext cx="154291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303339"/>
                </a:solidFill>
                <a:latin typeface="Roboto"/>
              </a:rPr>
              <a:t>В договоре об оказании услуг (выполнении работ) должна делаться отметка о фактической дате оказания услуги (выполнения работы)</a:t>
            </a:r>
            <a:endParaRPr lang="ru-RU" sz="3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081074" y="6998268"/>
            <a:ext cx="1542910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303339"/>
                </a:solidFill>
                <a:latin typeface="Roboto"/>
              </a:rPr>
              <a:t>Должна ли делаться 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в договоре об оказании услуг (выполнении работ) отметка о фактической дате оказания услуги (выполнения работы)?</a:t>
            </a:r>
            <a:endParaRPr lang="ru-RU" sz="3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7838621" y="9932669"/>
            <a:ext cx="154291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303339"/>
                </a:solidFill>
                <a:latin typeface="Roboto"/>
              </a:rPr>
              <a:t>Делается ли 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в договоре об оказании услуг (выполнении работ) отметка о фактической дате оказания услуги (выполнения работы)?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4487885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ОКВЭД нужно указывать максимально подробно</a:t>
            </a:r>
            <a:endParaRPr sz="66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2" name="Короткий текст, раскрывающий основную суть слайда (необязательно)"/>
          <p:cNvSpPr txBox="1"/>
          <p:nvPr/>
        </p:nvSpPr>
        <p:spPr>
          <a:xfrm>
            <a:off x="813823" y="2828335"/>
            <a:ext cx="22902329" cy="16260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/>
              <a:t>Требование распространяется на всех в </a:t>
            </a:r>
            <a:r>
              <a:rPr lang="ru-RU" b="1" dirty="0"/>
              <a:t>исключительных</a:t>
            </a:r>
            <a:r>
              <a:rPr lang="ru-RU" dirty="0"/>
              <a:t> случаях. </a:t>
            </a:r>
          </a:p>
          <a:p>
            <a:r>
              <a:rPr lang="ru-RU" dirty="0"/>
              <a:t>Проконсультируйтесь с методологической поддержкой, если хотите указать все ОКВЭД.</a:t>
            </a:r>
            <a:endParaRPr dirty="0"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CA08A7B-1D0D-951F-A62F-43800B5F8EDA}"/>
              </a:ext>
            </a:extLst>
          </p:cNvPr>
          <p:cNvSpPr txBox="1"/>
          <p:nvPr/>
        </p:nvSpPr>
        <p:spPr>
          <a:xfrm>
            <a:off x="13684771" y="8389851"/>
            <a:ext cx="9588843" cy="46448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500" b="0" i="0" u="none" strike="noStrike" dirty="0">
                <a:solidFill>
                  <a:srgbClr val="303339"/>
                </a:solidFill>
                <a:effectLst/>
                <a:latin typeface="Roboto" panose="02000000000000000000" pitchFamily="2" charset="0"/>
              </a:rPr>
              <a:t>01.47 Разведение сельскохозяйственной птицы </a:t>
            </a:r>
          </a:p>
          <a:p>
            <a:pPr algn="l">
              <a:lnSpc>
                <a:spcPct val="150000"/>
              </a:lnSpc>
            </a:pPr>
            <a:r>
              <a:rPr lang="ru-RU" sz="2500" b="0" i="0" u="none" strike="noStrike" dirty="0">
                <a:solidFill>
                  <a:srgbClr val="303339"/>
                </a:solidFill>
                <a:effectLst/>
                <a:latin typeface="Roboto" panose="02000000000000000000" pitchFamily="2" charset="0"/>
              </a:rPr>
              <a:t>01.47.1 Выращивание и разведение сельскохозяйственной птицы: кур, индеек, уток, гусей и цесарок </a:t>
            </a:r>
          </a:p>
          <a:p>
            <a:pPr algn="l">
              <a:lnSpc>
                <a:spcPct val="150000"/>
              </a:lnSpc>
            </a:pPr>
            <a:r>
              <a:rPr lang="ru-RU" sz="2500" b="0" i="0" u="none" strike="noStrike" dirty="0">
                <a:solidFill>
                  <a:srgbClr val="303339"/>
                </a:solidFill>
                <a:effectLst/>
                <a:latin typeface="Roboto" panose="02000000000000000000" pitchFamily="2" charset="0"/>
              </a:rPr>
              <a:t>01.47.11 Выращивание сельскохозяйственной птицы на мясо </a:t>
            </a:r>
          </a:p>
          <a:p>
            <a:pPr algn="l">
              <a:lnSpc>
                <a:spcPct val="150000"/>
              </a:lnSpc>
            </a:pPr>
            <a:r>
              <a:rPr lang="ru-RU" sz="2500" b="0" i="0" u="none" strike="noStrike" dirty="0">
                <a:solidFill>
                  <a:srgbClr val="303339"/>
                </a:solidFill>
                <a:effectLst/>
                <a:latin typeface="Roboto" panose="02000000000000000000" pitchFamily="2" charset="0"/>
              </a:rPr>
              <a:t>01.47.12 Разведение племенной сельскохозяйственной птицы </a:t>
            </a:r>
          </a:p>
          <a:p>
            <a:pPr algn="l">
              <a:lnSpc>
                <a:spcPct val="150000"/>
              </a:lnSpc>
            </a:pPr>
            <a:r>
              <a:rPr lang="ru-RU" sz="2500" b="0" i="0" u="none" strike="noStrike" dirty="0">
                <a:solidFill>
                  <a:srgbClr val="303339"/>
                </a:solidFill>
                <a:effectLst/>
                <a:latin typeface="Roboto" panose="02000000000000000000" pitchFamily="2" charset="0"/>
              </a:rPr>
              <a:t>01.47.2 Производство яиц сельскохозяйственной птицы </a:t>
            </a:r>
          </a:p>
          <a:p>
            <a:pPr algn="l">
              <a:lnSpc>
                <a:spcPct val="150000"/>
              </a:lnSpc>
            </a:pPr>
            <a:r>
              <a:rPr lang="ru-RU" sz="2500" b="0" i="0" u="none" strike="noStrike" dirty="0">
                <a:solidFill>
                  <a:srgbClr val="303339"/>
                </a:solidFill>
                <a:effectLst/>
                <a:latin typeface="Roboto" panose="02000000000000000000" pitchFamily="2" charset="0"/>
              </a:rPr>
              <a:t>01.47.3 Деятельность инкубаторов для птицеводства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611D223-AFD5-ED80-0909-5D91DA86E778}"/>
              </a:ext>
            </a:extLst>
          </p:cNvPr>
          <p:cNvSpPr txBox="1"/>
          <p:nvPr/>
        </p:nvSpPr>
        <p:spPr>
          <a:xfrm>
            <a:off x="3930414" y="10442304"/>
            <a:ext cx="8754707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2800" b="1" i="0" u="none" strike="noStrike" dirty="0">
                <a:solidFill>
                  <a:srgbClr val="303339"/>
                </a:solidFill>
                <a:effectLst/>
                <a:latin typeface="Roboto" panose="02000000000000000000" pitchFamily="2" charset="0"/>
              </a:rPr>
              <a:t>Об утверждении ветеринарных правил содержания птиц на личных подворьях граждан и птицеводческих хозяйствах открытого типа</a:t>
            </a:r>
            <a:endParaRPr lang="ru-RU" sz="2800" b="1" dirty="0"/>
          </a:p>
        </p:txBody>
      </p:sp>
      <p:sp>
        <p:nvSpPr>
          <p:cNvPr id="10" name="Половина рамки 9">
            <a:extLst>
              <a:ext uri="{FF2B5EF4-FFF2-40B4-BE49-F238E27FC236}">
                <a16:creationId xmlns:a16="http://schemas.microsoft.com/office/drawing/2014/main" xmlns="" id="{986A6159-03D8-A12D-BB97-DCD6FBED512D}"/>
              </a:ext>
            </a:extLst>
          </p:cNvPr>
          <p:cNvSpPr/>
          <p:nvPr/>
        </p:nvSpPr>
        <p:spPr>
          <a:xfrm rot="13421033">
            <a:off x="2378740" y="9871034"/>
            <a:ext cx="786384" cy="1682496"/>
          </a:xfrm>
          <a:prstGeom prst="halfFrame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A96DCD5-7A5F-99DD-7FE9-86D969B58ADE}"/>
              </a:ext>
            </a:extLst>
          </p:cNvPr>
          <p:cNvSpPr txBox="1"/>
          <p:nvPr/>
        </p:nvSpPr>
        <p:spPr>
          <a:xfrm>
            <a:off x="4082814" y="6072127"/>
            <a:ext cx="8754707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2800" b="1" i="0" u="none" strike="noStrike" dirty="0">
                <a:solidFill>
                  <a:srgbClr val="303339"/>
                </a:solidFill>
                <a:effectLst/>
                <a:latin typeface="Roboto" panose="02000000000000000000" pitchFamily="2" charset="0"/>
              </a:rPr>
              <a:t>Об утверждении ветеринарных правил содержания птиц на личных подворьях граждан и птицеводческих хозяйствах открытого типа</a:t>
            </a:r>
            <a:endParaRPr lang="ru-RU" sz="2800" b="1" dirty="0"/>
          </a:p>
        </p:txBody>
      </p:sp>
      <p:sp>
        <p:nvSpPr>
          <p:cNvPr id="13" name="Умножение 12">
            <a:extLst>
              <a:ext uri="{FF2B5EF4-FFF2-40B4-BE49-F238E27FC236}">
                <a16:creationId xmlns:a16="http://schemas.microsoft.com/office/drawing/2014/main" xmlns="" id="{7A9ED38D-B15B-0529-7C3C-6184064324E4}"/>
              </a:ext>
            </a:extLst>
          </p:cNvPr>
          <p:cNvSpPr/>
          <p:nvPr/>
        </p:nvSpPr>
        <p:spPr>
          <a:xfrm>
            <a:off x="1906558" y="5672086"/>
            <a:ext cx="1572768" cy="1517904"/>
          </a:xfrm>
          <a:prstGeom prst="mathMultiply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388376E-7A08-793C-C6B9-B2E4FCFE16E8}"/>
              </a:ext>
            </a:extLst>
          </p:cNvPr>
          <p:cNvSpPr txBox="1"/>
          <p:nvPr/>
        </p:nvSpPr>
        <p:spPr>
          <a:xfrm>
            <a:off x="13684772" y="6266225"/>
            <a:ext cx="9588843" cy="60529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ru-RU" sz="2500" b="0" i="0" u="none" strike="noStrike" dirty="0">
                <a:solidFill>
                  <a:srgbClr val="303339"/>
                </a:solidFill>
                <a:effectLst/>
                <a:latin typeface="Roboto" panose="02000000000000000000" pitchFamily="2" charset="0"/>
              </a:rPr>
              <a:t>01.4 Животноводство</a:t>
            </a:r>
          </a:p>
        </p:txBody>
      </p:sp>
    </p:spTree>
    <p:extLst>
      <p:ext uri="{BB962C8B-B14F-4D97-AF65-F5344CB8AC3E}">
        <p14:creationId xmlns:p14="http://schemas.microsoft.com/office/powerpoint/2010/main" val="350564377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Из формулировки должно быть понятно, </a:t>
            </a:r>
            <a:b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</a:br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что предъявляется требование</a:t>
            </a:r>
            <a:endParaRPr sz="66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2" name="Короткий текст, раскрывающий основную суть слайда (необязательно)"/>
          <p:cNvSpPr txBox="1"/>
          <p:nvPr/>
        </p:nvSpPr>
        <p:spPr>
          <a:xfrm>
            <a:off x="813823" y="2456299"/>
            <a:ext cx="22902329" cy="25648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/>
              <a:t>Необходимо использовать модальные глаголы долженствования, </a:t>
            </a:r>
            <a:br>
              <a:rPr lang="ru-RU" dirty="0"/>
            </a:br>
            <a:r>
              <a:rPr lang="ru-RU" dirty="0"/>
              <a:t>даже если их нет в тексте акта. Необходимо внимательно оценивать предложения со словами «допускается», «может», в большинстве случаев оно описывает возможный вариант соблюдения другого требования, но само требованием не является. Слова «не допускается» лучше заменять «запрещается»</a:t>
            </a:r>
            <a:endParaRPr dirty="0"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Прямоугольник 3"/>
          <p:cNvSpPr/>
          <p:nvPr/>
        </p:nvSpPr>
        <p:spPr>
          <a:xfrm>
            <a:off x="5659581" y="5428934"/>
            <a:ext cx="176201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>
                <a:solidFill>
                  <a:srgbClr val="303339"/>
                </a:solidFill>
                <a:latin typeface="Roboto"/>
              </a:rPr>
              <a:t>Турагент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 несет предусмотренную законодательством Российской Федерации ответственность перед туристом и (или) иным заказчиком за неисполнение или ненадлежащее исполнение своих обязанностей, предусмотренных договором о реализации туристского продукта</a:t>
            </a:r>
            <a:endParaRPr lang="ru-RU" sz="3600" dirty="0"/>
          </a:p>
        </p:txBody>
      </p:sp>
      <p:sp>
        <p:nvSpPr>
          <p:cNvPr id="15" name="Умножение 14"/>
          <p:cNvSpPr/>
          <p:nvPr/>
        </p:nvSpPr>
        <p:spPr>
          <a:xfrm>
            <a:off x="2064538" y="5675699"/>
            <a:ext cx="1572768" cy="1517904"/>
          </a:xfrm>
          <a:prstGeom prst="mathMultiply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9581" y="7899600"/>
            <a:ext cx="180565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303339"/>
                </a:solidFill>
                <a:latin typeface="Roboto"/>
              </a:rPr>
              <a:t>Электронная путевка </a:t>
            </a:r>
            <a:r>
              <a:rPr lang="ru-RU" sz="3600" b="1" dirty="0">
                <a:solidFill>
                  <a:srgbClr val="303339"/>
                </a:solidFill>
                <a:latin typeface="Roboto"/>
              </a:rPr>
              <a:t>формируется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 на основании заключенного договора о реализации туристского продукта и является документом, содержащим основные данные о туристе или туристах и информацию об их путешествии</a:t>
            </a:r>
            <a:endParaRPr lang="ru-RU" sz="3600" dirty="0"/>
          </a:p>
        </p:txBody>
      </p:sp>
      <p:sp>
        <p:nvSpPr>
          <p:cNvPr id="17" name="Умножение 16"/>
          <p:cNvSpPr/>
          <p:nvPr/>
        </p:nvSpPr>
        <p:spPr>
          <a:xfrm>
            <a:off x="2125051" y="7943426"/>
            <a:ext cx="1572768" cy="1517904"/>
          </a:xfrm>
          <a:prstGeom prst="mathMultiply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" name="Половина рамки 17"/>
          <p:cNvSpPr/>
          <p:nvPr/>
        </p:nvSpPr>
        <p:spPr>
          <a:xfrm rot="13421033">
            <a:off x="2657746" y="10795531"/>
            <a:ext cx="786384" cy="1682496"/>
          </a:xfrm>
          <a:prstGeom prst="halfFrame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659580" y="10778096"/>
            <a:ext cx="180565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303339"/>
                </a:solidFill>
                <a:latin typeface="Roboto"/>
              </a:rPr>
              <a:t>Электронная путевка </a:t>
            </a:r>
            <a:r>
              <a:rPr lang="ru-RU" sz="3600" b="1" dirty="0">
                <a:solidFill>
                  <a:srgbClr val="303339"/>
                </a:solidFill>
                <a:latin typeface="Roboto"/>
              </a:rPr>
              <a:t>должна формироваться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 на основании заключенного договора о реализации туристского продукта </a:t>
            </a:r>
            <a:r>
              <a:rPr lang="ru-RU" sz="3600" b="1" dirty="0">
                <a:solidFill>
                  <a:srgbClr val="303339"/>
                </a:solidFill>
                <a:latin typeface="Roboto"/>
              </a:rPr>
              <a:t>и содержать 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основные данные о туристе или туристах и информацию об их путешествии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912141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Формулировка требования </a:t>
            </a:r>
            <a:b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</a:br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должна быть понятной без контекста</a:t>
            </a:r>
            <a:endParaRPr sz="66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2" name="Короткий текст, раскрывающий основную суть слайда (необязательно)"/>
          <p:cNvSpPr txBox="1"/>
          <p:nvPr/>
        </p:nvSpPr>
        <p:spPr>
          <a:xfrm>
            <a:off x="740834" y="2494372"/>
            <a:ext cx="22902329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/>
              <a:t>Если в акте используются сокращения, </a:t>
            </a:r>
            <a:br>
              <a:rPr lang="ru-RU" dirty="0"/>
            </a:br>
            <a:r>
              <a:rPr lang="ru-RU" dirty="0"/>
              <a:t>их нужно полностью расписывать в формулировке обязательного требования. </a:t>
            </a:r>
            <a:br>
              <a:rPr lang="ru-RU" dirty="0"/>
            </a:br>
            <a:r>
              <a:rPr lang="ru-RU" dirty="0"/>
              <a:t>Отсылки на «настоящую статью или акт» недопустимы.</a:t>
            </a:r>
            <a:endParaRPr dirty="0"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Замок"/>
          <p:cNvSpPr/>
          <p:nvPr/>
        </p:nvSpPr>
        <p:spPr>
          <a:xfrm>
            <a:off x="4867761" y="6434555"/>
            <a:ext cx="326338" cy="495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6292" y="0"/>
                  <a:pt x="2626" y="2414"/>
                  <a:pt x="2626" y="5384"/>
                </a:cubicBezTo>
                <a:lnTo>
                  <a:pt x="2626" y="9831"/>
                </a:lnTo>
                <a:cubicBezTo>
                  <a:pt x="989" y="11082"/>
                  <a:pt x="0" y="12705"/>
                  <a:pt x="0" y="14484"/>
                </a:cubicBezTo>
                <a:cubicBezTo>
                  <a:pt x="0" y="18414"/>
                  <a:pt x="4835" y="21600"/>
                  <a:pt x="10800" y="21600"/>
                </a:cubicBezTo>
                <a:cubicBezTo>
                  <a:pt x="16765" y="21600"/>
                  <a:pt x="21600" y="18414"/>
                  <a:pt x="21600" y="14484"/>
                </a:cubicBezTo>
                <a:cubicBezTo>
                  <a:pt x="21600" y="12705"/>
                  <a:pt x="20611" y="11082"/>
                  <a:pt x="18974" y="9831"/>
                </a:cubicBezTo>
                <a:lnTo>
                  <a:pt x="18974" y="5384"/>
                </a:lnTo>
                <a:cubicBezTo>
                  <a:pt x="18974" y="2414"/>
                  <a:pt x="15308" y="0"/>
                  <a:pt x="10800" y="0"/>
                </a:cubicBezTo>
                <a:close/>
                <a:moveTo>
                  <a:pt x="10800" y="2700"/>
                </a:moveTo>
                <a:cubicBezTo>
                  <a:pt x="13050" y="2700"/>
                  <a:pt x="14883" y="3908"/>
                  <a:pt x="14883" y="5391"/>
                </a:cubicBezTo>
                <a:lnTo>
                  <a:pt x="14883" y="7897"/>
                </a:lnTo>
                <a:cubicBezTo>
                  <a:pt x="13623" y="7558"/>
                  <a:pt x="12248" y="7368"/>
                  <a:pt x="10800" y="7368"/>
                </a:cubicBezTo>
                <a:cubicBezTo>
                  <a:pt x="9352" y="7368"/>
                  <a:pt x="7977" y="7558"/>
                  <a:pt x="6717" y="7897"/>
                </a:cubicBezTo>
                <a:lnTo>
                  <a:pt x="6717" y="5391"/>
                </a:lnTo>
                <a:cubicBezTo>
                  <a:pt x="6717" y="3908"/>
                  <a:pt x="8550" y="2700"/>
                  <a:pt x="10800" y="2700"/>
                </a:cubicBezTo>
                <a:close/>
                <a:moveTo>
                  <a:pt x="10800" y="10711"/>
                </a:moveTo>
                <a:cubicBezTo>
                  <a:pt x="13966" y="10711"/>
                  <a:pt x="16527" y="12398"/>
                  <a:pt x="16527" y="14484"/>
                </a:cubicBezTo>
                <a:cubicBezTo>
                  <a:pt x="16527" y="16570"/>
                  <a:pt x="13966" y="18258"/>
                  <a:pt x="10800" y="18258"/>
                </a:cubicBezTo>
                <a:cubicBezTo>
                  <a:pt x="7634" y="18258"/>
                  <a:pt x="5073" y="16570"/>
                  <a:pt x="5073" y="14484"/>
                </a:cubicBezTo>
                <a:cubicBezTo>
                  <a:pt x="5073" y="12398"/>
                  <a:pt x="7634" y="10711"/>
                  <a:pt x="10800" y="10711"/>
                </a:cubicBezTo>
                <a:close/>
                <a:moveTo>
                  <a:pt x="10800" y="11336"/>
                </a:moveTo>
                <a:cubicBezTo>
                  <a:pt x="9577" y="11336"/>
                  <a:pt x="8355" y="11644"/>
                  <a:pt x="7422" y="12259"/>
                </a:cubicBezTo>
                <a:cubicBezTo>
                  <a:pt x="5556" y="13488"/>
                  <a:pt x="5556" y="15480"/>
                  <a:pt x="7422" y="16710"/>
                </a:cubicBezTo>
                <a:cubicBezTo>
                  <a:pt x="9288" y="17939"/>
                  <a:pt x="12312" y="17939"/>
                  <a:pt x="14178" y="16710"/>
                </a:cubicBezTo>
                <a:cubicBezTo>
                  <a:pt x="16044" y="15480"/>
                  <a:pt x="16044" y="13488"/>
                  <a:pt x="14178" y="12259"/>
                </a:cubicBezTo>
                <a:cubicBezTo>
                  <a:pt x="13245" y="11644"/>
                  <a:pt x="12023" y="11336"/>
                  <a:pt x="10800" y="11336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" name="Умножение 16"/>
          <p:cNvSpPr/>
          <p:nvPr/>
        </p:nvSpPr>
        <p:spPr>
          <a:xfrm>
            <a:off x="2911435" y="7202282"/>
            <a:ext cx="1572768" cy="1517904"/>
          </a:xfrm>
          <a:prstGeom prst="mathMultiply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8" name="Половина рамки 17"/>
          <p:cNvSpPr/>
          <p:nvPr/>
        </p:nvSpPr>
        <p:spPr>
          <a:xfrm rot="13421033">
            <a:off x="3444130" y="10054387"/>
            <a:ext cx="786384" cy="1682496"/>
          </a:xfrm>
          <a:prstGeom prst="halfFrame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65768" y="6912217"/>
            <a:ext cx="151014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03339"/>
                </a:solidFill>
                <a:latin typeface="Roboto"/>
              </a:rPr>
              <a:t>Информация, указанная в пунктах 4 и 5 </a:t>
            </a:r>
            <a:r>
              <a:rPr lang="ru-RU" sz="2800" b="1" dirty="0">
                <a:solidFill>
                  <a:srgbClr val="303339"/>
                </a:solidFill>
                <a:latin typeface="Roboto"/>
              </a:rPr>
              <a:t>настоящих Правил</a:t>
            </a:r>
            <a:r>
              <a:rPr lang="ru-RU" sz="2800" dirty="0">
                <a:solidFill>
                  <a:srgbClr val="303339"/>
                </a:solidFill>
                <a:latin typeface="Roboto"/>
              </a:rPr>
              <a:t>, доводится до сведения туристов (экскурсантов) в наглядной и доступной форме (информационный стенд, доска объявлений, сайт в информационно-телекоммуникационной сети "Интернет" (далее -сеть "Интернет"), страница в социальных сетях либо страница сайта в сети "Интернет" владельца </a:t>
            </a:r>
            <a:r>
              <a:rPr lang="ru-RU" sz="2800" dirty="0" err="1">
                <a:solidFill>
                  <a:srgbClr val="303339"/>
                </a:solidFill>
                <a:latin typeface="Roboto"/>
              </a:rPr>
              <a:t>агрегатора</a:t>
            </a:r>
            <a:r>
              <a:rPr lang="ru-RU" sz="2800" dirty="0">
                <a:solidFill>
                  <a:srgbClr val="303339"/>
                </a:solidFill>
                <a:latin typeface="Roboto"/>
              </a:rPr>
              <a:t> информации о товарах (услугах), с которым у экскурсовода (гида) и гида-переводчика заключено соответствующее соглашение, и др.)</a:t>
            </a:r>
            <a:endParaRPr lang="ru-RU" sz="28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465768" y="10001072"/>
            <a:ext cx="1510145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03339"/>
                </a:solidFill>
                <a:latin typeface="Roboto"/>
              </a:rPr>
              <a:t>Информация, указанная в пунктах 4 и 5 </a:t>
            </a:r>
            <a:r>
              <a:rPr lang="ru-RU" sz="2800" b="1" dirty="0">
                <a:solidFill>
                  <a:srgbClr val="303339"/>
                </a:solidFill>
                <a:latin typeface="Roboto"/>
              </a:rPr>
              <a:t>Правил, утвержденных постановлением Правительства РФ от 31 мая 2022 г. № 992</a:t>
            </a:r>
            <a:r>
              <a:rPr lang="ru-RU" sz="2800" dirty="0">
                <a:solidFill>
                  <a:srgbClr val="303339"/>
                </a:solidFill>
                <a:latin typeface="Roboto"/>
              </a:rPr>
              <a:t>, доводится до сведения туристов (экскурсантов) в наглядной и доступной форме (информационный стенд, доска объявлений, сайт в сети "Интернет", страница в социальных сетях либо страница сайта в сети "Интернет" владельца </a:t>
            </a:r>
            <a:r>
              <a:rPr lang="ru-RU" sz="2800" dirty="0" err="1">
                <a:solidFill>
                  <a:srgbClr val="303339"/>
                </a:solidFill>
                <a:latin typeface="Roboto"/>
              </a:rPr>
              <a:t>агрегатора</a:t>
            </a:r>
            <a:r>
              <a:rPr lang="ru-RU" sz="2800" dirty="0">
                <a:solidFill>
                  <a:srgbClr val="303339"/>
                </a:solidFill>
                <a:latin typeface="Roboto"/>
              </a:rPr>
              <a:t> информации о товарах (услугах), с которым у экскурсовода (гида) и гида-переводчика заключено соответствующее соглашение, и др.)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465768" y="4360770"/>
            <a:ext cx="1453851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/>
              <a:t>	</a:t>
            </a:r>
          </a:p>
          <a:p>
            <a:r>
              <a:rPr lang="ru-RU" sz="3600" dirty="0"/>
              <a:t>Информация должна находиться в удобном и доступном для обозрения месте</a:t>
            </a:r>
          </a:p>
        </p:txBody>
      </p:sp>
      <p:sp>
        <p:nvSpPr>
          <p:cNvPr id="26" name="Умножение 25"/>
          <p:cNvSpPr/>
          <p:nvPr/>
        </p:nvSpPr>
        <p:spPr>
          <a:xfrm>
            <a:off x="2971948" y="4595110"/>
            <a:ext cx="1572768" cy="1517904"/>
          </a:xfrm>
          <a:prstGeom prst="mathMultiply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76796327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/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>
                <a:latin typeface="Stem Medium" panose="020B0503020203020204" pitchFamily="34" charset="0"/>
                <a:ea typeface="Stem Medium" panose="020B0503020203020204" pitchFamily="34" charset="0"/>
              </a:rPr>
              <a:t>Не добавляйте лишнюю информацию</a:t>
            </a:r>
            <a:endParaRPr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2" name="Короткий текст, раскрывающий основную суть слайда (необязательно)"/>
          <p:cNvSpPr txBox="1"/>
          <p:nvPr/>
        </p:nvSpPr>
        <p:spPr>
          <a:xfrm>
            <a:off x="813823" y="2844502"/>
            <a:ext cx="22902329" cy="1087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/>
              <a:t>В структурных единицах часто указывается, для чего введено обязательное требование. </a:t>
            </a:r>
            <a:br>
              <a:rPr lang="ru-RU" dirty="0"/>
            </a:br>
            <a:r>
              <a:rPr lang="ru-RU" dirty="0"/>
              <a:t>В Реестр такую информацию вносить не нужно.</a:t>
            </a:r>
            <a:endParaRPr dirty="0"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Прямоугольник 3"/>
          <p:cNvSpPr/>
          <p:nvPr/>
        </p:nvSpPr>
        <p:spPr>
          <a:xfrm>
            <a:off x="7571510" y="5531336"/>
            <a:ext cx="148520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303339"/>
                </a:solidFill>
                <a:latin typeface="Roboto"/>
              </a:rPr>
              <a:t>В целях обеспечения потребителей информацией о безопасном обращении с </a:t>
            </a:r>
            <a:r>
              <a:rPr lang="ru-RU" sz="3600" b="1" dirty="0" err="1">
                <a:solidFill>
                  <a:srgbClr val="303339"/>
                </a:solidFill>
                <a:latin typeface="Roboto"/>
              </a:rPr>
              <a:t>агрохимикатами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 изготовитель обязан обеспечить каждую единицу тары упакованных </a:t>
            </a:r>
            <a:r>
              <a:rPr lang="ru-RU" sz="3600" dirty="0" err="1">
                <a:solidFill>
                  <a:srgbClr val="303339"/>
                </a:solidFill>
                <a:latin typeface="Roboto"/>
              </a:rPr>
              <a:t>агрохимикатов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 либо тары с расфасованными </a:t>
            </a:r>
            <a:r>
              <a:rPr lang="ru-RU" sz="3600" dirty="0" err="1">
                <a:solidFill>
                  <a:srgbClr val="303339"/>
                </a:solidFill>
                <a:latin typeface="Roboto"/>
              </a:rPr>
              <a:t>агрохимикатами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 рекомендациями о хранении </a:t>
            </a:r>
            <a:r>
              <a:rPr lang="ru-RU" sz="3600" dirty="0" err="1">
                <a:solidFill>
                  <a:srgbClr val="303339"/>
                </a:solidFill>
                <a:latin typeface="Roboto"/>
              </a:rPr>
              <a:t>агрохимиката</a:t>
            </a:r>
            <a:endParaRPr lang="ru-RU" sz="3600" dirty="0"/>
          </a:p>
        </p:txBody>
      </p:sp>
      <p:sp>
        <p:nvSpPr>
          <p:cNvPr id="15" name="Умножение 14"/>
          <p:cNvSpPr/>
          <p:nvPr/>
        </p:nvSpPr>
        <p:spPr>
          <a:xfrm>
            <a:off x="3069415" y="5821449"/>
            <a:ext cx="1572768" cy="1517904"/>
          </a:xfrm>
          <a:prstGeom prst="mathMultiply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Половина рамки 15"/>
          <p:cNvSpPr/>
          <p:nvPr/>
        </p:nvSpPr>
        <p:spPr>
          <a:xfrm rot="13421033">
            <a:off x="3602110" y="8673554"/>
            <a:ext cx="786384" cy="1682496"/>
          </a:xfrm>
          <a:prstGeom prst="halfFrame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349837" y="8894363"/>
            <a:ext cx="148520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303339"/>
                </a:solidFill>
                <a:latin typeface="Roboto"/>
              </a:rPr>
              <a:t>Изготовитель обязан обеспечить каждую единицу тары упакованных </a:t>
            </a:r>
            <a:r>
              <a:rPr lang="ru-RU" sz="3600" dirty="0" err="1">
                <a:solidFill>
                  <a:srgbClr val="303339"/>
                </a:solidFill>
                <a:latin typeface="Roboto"/>
              </a:rPr>
              <a:t>агрохимикатов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 либо тары с расфасованными </a:t>
            </a:r>
            <a:r>
              <a:rPr lang="ru-RU" sz="3600" dirty="0" err="1">
                <a:solidFill>
                  <a:srgbClr val="303339"/>
                </a:solidFill>
                <a:latin typeface="Roboto"/>
              </a:rPr>
              <a:t>агрохимикатами</a:t>
            </a:r>
            <a:r>
              <a:rPr lang="ru-RU" sz="3600" dirty="0">
                <a:solidFill>
                  <a:srgbClr val="303339"/>
                </a:solidFill>
                <a:latin typeface="Roboto"/>
              </a:rPr>
              <a:t> рекомендациями о хранении </a:t>
            </a:r>
            <a:r>
              <a:rPr lang="ru-RU" sz="3600" dirty="0" err="1">
                <a:solidFill>
                  <a:srgbClr val="303339"/>
                </a:solidFill>
                <a:latin typeface="Roboto"/>
              </a:rPr>
              <a:t>агрохимиката</a:t>
            </a:r>
            <a:endParaRPr lang="ru-RU" sz="3600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Обязательные требования должны быть выделены максимально подробно</a:t>
            </a:r>
            <a:endParaRPr sz="66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2" name="Короткий текст, раскрывающий основную суть слайда (необязательно)"/>
          <p:cNvSpPr txBox="1"/>
          <p:nvPr/>
        </p:nvSpPr>
        <p:spPr>
          <a:xfrm>
            <a:off x="740836" y="2312003"/>
            <a:ext cx="22902329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/>
              <a:t>Если в одной структурной единице содержатся несколько независимых требований (одновременно может быть соблюдено одно и не соблюдено другое), </a:t>
            </a:r>
            <a:br>
              <a:rPr lang="ru-RU" dirty="0"/>
            </a:br>
            <a:r>
              <a:rPr lang="ru-RU" dirty="0"/>
              <a:t>они должны быть выделены по отдельности.</a:t>
            </a:r>
            <a:endParaRPr dirty="0"/>
          </a:p>
        </p:txBody>
      </p:sp>
      <p:sp>
        <p:nvSpPr>
          <p:cNvPr id="1903" name="Первый тезис…"/>
          <p:cNvSpPr txBox="1"/>
          <p:nvPr/>
        </p:nvSpPr>
        <p:spPr>
          <a:xfrm>
            <a:off x="7091091" y="4137418"/>
            <a:ext cx="15457181" cy="1695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dirty="0">
                <a:sym typeface="Stem"/>
              </a:rPr>
              <a:t>Программа производственного контроля должна предусматривать проведение лабораторных исследований и испытаний качества воды на соответствие показателям, установленным санитарно-эпидемиологическими правилами и гигиеническими нормативами, не реже 1 раза в месяц, а также информирование территориального органа о выявленном по результатам лабораторных исследований и испытаний несоответствии качества воды установленным требованиям.</a:t>
            </a:r>
            <a:endParaRPr dirty="0"/>
          </a:p>
        </p:txBody>
      </p:sp>
      <p:sp>
        <p:nvSpPr>
          <p:cNvPr id="1912" name="Замок"/>
          <p:cNvSpPr/>
          <p:nvPr/>
        </p:nvSpPr>
        <p:spPr>
          <a:xfrm>
            <a:off x="4772678" y="4155229"/>
            <a:ext cx="326338" cy="4953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6292" y="0"/>
                  <a:pt x="2626" y="2414"/>
                  <a:pt x="2626" y="5384"/>
                </a:cubicBezTo>
                <a:lnTo>
                  <a:pt x="2626" y="9831"/>
                </a:lnTo>
                <a:cubicBezTo>
                  <a:pt x="989" y="11082"/>
                  <a:pt x="0" y="12705"/>
                  <a:pt x="0" y="14484"/>
                </a:cubicBezTo>
                <a:cubicBezTo>
                  <a:pt x="0" y="18414"/>
                  <a:pt x="4835" y="21600"/>
                  <a:pt x="10800" y="21600"/>
                </a:cubicBezTo>
                <a:cubicBezTo>
                  <a:pt x="16765" y="21600"/>
                  <a:pt x="21600" y="18414"/>
                  <a:pt x="21600" y="14484"/>
                </a:cubicBezTo>
                <a:cubicBezTo>
                  <a:pt x="21600" y="12705"/>
                  <a:pt x="20611" y="11082"/>
                  <a:pt x="18974" y="9831"/>
                </a:cubicBezTo>
                <a:lnTo>
                  <a:pt x="18974" y="5384"/>
                </a:lnTo>
                <a:cubicBezTo>
                  <a:pt x="18974" y="2414"/>
                  <a:pt x="15308" y="0"/>
                  <a:pt x="10800" y="0"/>
                </a:cubicBezTo>
                <a:close/>
                <a:moveTo>
                  <a:pt x="10800" y="2700"/>
                </a:moveTo>
                <a:cubicBezTo>
                  <a:pt x="13050" y="2700"/>
                  <a:pt x="14883" y="3908"/>
                  <a:pt x="14883" y="5391"/>
                </a:cubicBezTo>
                <a:lnTo>
                  <a:pt x="14883" y="7897"/>
                </a:lnTo>
                <a:cubicBezTo>
                  <a:pt x="13623" y="7558"/>
                  <a:pt x="12248" y="7368"/>
                  <a:pt x="10800" y="7368"/>
                </a:cubicBezTo>
                <a:cubicBezTo>
                  <a:pt x="9352" y="7368"/>
                  <a:pt x="7977" y="7558"/>
                  <a:pt x="6717" y="7897"/>
                </a:cubicBezTo>
                <a:lnTo>
                  <a:pt x="6717" y="5391"/>
                </a:lnTo>
                <a:cubicBezTo>
                  <a:pt x="6717" y="3908"/>
                  <a:pt x="8550" y="2700"/>
                  <a:pt x="10800" y="2700"/>
                </a:cubicBezTo>
                <a:close/>
                <a:moveTo>
                  <a:pt x="10800" y="10711"/>
                </a:moveTo>
                <a:cubicBezTo>
                  <a:pt x="13966" y="10711"/>
                  <a:pt x="16527" y="12398"/>
                  <a:pt x="16527" y="14484"/>
                </a:cubicBezTo>
                <a:cubicBezTo>
                  <a:pt x="16527" y="16570"/>
                  <a:pt x="13966" y="18258"/>
                  <a:pt x="10800" y="18258"/>
                </a:cubicBezTo>
                <a:cubicBezTo>
                  <a:pt x="7634" y="18258"/>
                  <a:pt x="5073" y="16570"/>
                  <a:pt x="5073" y="14484"/>
                </a:cubicBezTo>
                <a:cubicBezTo>
                  <a:pt x="5073" y="12398"/>
                  <a:pt x="7634" y="10711"/>
                  <a:pt x="10800" y="10711"/>
                </a:cubicBezTo>
                <a:close/>
                <a:moveTo>
                  <a:pt x="10800" y="11336"/>
                </a:moveTo>
                <a:cubicBezTo>
                  <a:pt x="9577" y="11336"/>
                  <a:pt x="8355" y="11644"/>
                  <a:pt x="7422" y="12259"/>
                </a:cubicBezTo>
                <a:cubicBezTo>
                  <a:pt x="5556" y="13488"/>
                  <a:pt x="5556" y="15480"/>
                  <a:pt x="7422" y="16710"/>
                </a:cubicBezTo>
                <a:cubicBezTo>
                  <a:pt x="9288" y="17939"/>
                  <a:pt x="12312" y="17939"/>
                  <a:pt x="14178" y="16710"/>
                </a:cubicBezTo>
                <a:cubicBezTo>
                  <a:pt x="16044" y="15480"/>
                  <a:pt x="16044" y="13488"/>
                  <a:pt x="14178" y="12259"/>
                </a:cubicBezTo>
                <a:cubicBezTo>
                  <a:pt x="13245" y="11644"/>
                  <a:pt x="12023" y="11336"/>
                  <a:pt x="10800" y="11336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25" name="Главная мысль слайда"/>
          <p:cNvSpPr txBox="1">
            <a:spLocks/>
          </p:cNvSpPr>
          <p:nvPr/>
        </p:nvSpPr>
        <p:spPr>
          <a:xfrm>
            <a:off x="633279" y="3541501"/>
            <a:ext cx="6217920" cy="2400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>
            <a:lvl1pPr marL="0" marR="0" indent="0" algn="ctr" defTabSz="2438338" rtl="0" latinLnBrk="0">
              <a:lnSpc>
                <a:spcPct val="80000"/>
              </a:lnSpc>
              <a:spcBef>
                <a:spcPts val="4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0" b="0" i="0" u="none" strike="noStrike" cap="none" spc="0" baseline="0">
                <a:solidFill>
                  <a:srgbClr val="000000"/>
                </a:solidFill>
                <a:uFillTx/>
                <a:latin typeface="Stem"/>
                <a:ea typeface="Stem"/>
                <a:cs typeface="Stem"/>
                <a:sym typeface="Stem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ru-RU" sz="6000" dirty="0">
                <a:latin typeface="Stem Medium" panose="020B0503020203020204" pitchFamily="34" charset="0"/>
                <a:ea typeface="Stem Medium" panose="020B0503020203020204" pitchFamily="34" charset="0"/>
              </a:rPr>
              <a:t>Структурная единица</a:t>
            </a:r>
          </a:p>
        </p:txBody>
      </p:sp>
      <p:sp>
        <p:nvSpPr>
          <p:cNvPr id="2" name="Умножение 1"/>
          <p:cNvSpPr/>
          <p:nvPr/>
        </p:nvSpPr>
        <p:spPr>
          <a:xfrm>
            <a:off x="2816352" y="6310182"/>
            <a:ext cx="1572768" cy="1517904"/>
          </a:xfrm>
          <a:prstGeom prst="mathMultiply">
            <a:avLst/>
          </a:prstGeom>
          <a:solidFill>
            <a:srgbClr val="FF0000"/>
          </a:solidFill>
          <a:ln w="12700" cap="flat">
            <a:solidFill>
              <a:srgbClr val="FF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Половина рамки 2"/>
          <p:cNvSpPr/>
          <p:nvPr/>
        </p:nvSpPr>
        <p:spPr>
          <a:xfrm rot="13421033">
            <a:off x="3349047" y="9162287"/>
            <a:ext cx="786384" cy="1682496"/>
          </a:xfrm>
          <a:prstGeom prst="halfFrame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Первый тезис…"/>
          <p:cNvSpPr txBox="1"/>
          <p:nvPr/>
        </p:nvSpPr>
        <p:spPr>
          <a:xfrm>
            <a:off x="7091091" y="6364312"/>
            <a:ext cx="15457181" cy="16953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dirty="0">
                <a:sym typeface="Stem"/>
              </a:rPr>
              <a:t>Программа производственного контроля должна предусматривать проведение лабораторных исследований и испытаний качества воды на соответствие показателям, установленным санитарно-эпидемиологическими правилами и гигиеническими нормативами, не реже 1 раза в месяц, а также информирование территориального органа о выявленном по результатам лабораторных исследований и испытаний несоответствии качества воды установленным требованиям.</a:t>
            </a:r>
            <a:endParaRPr dirty="0"/>
          </a:p>
        </p:txBody>
      </p:sp>
      <p:sp>
        <p:nvSpPr>
          <p:cNvPr id="15" name="Первый тезис…"/>
          <p:cNvSpPr txBox="1"/>
          <p:nvPr/>
        </p:nvSpPr>
        <p:spPr>
          <a:xfrm>
            <a:off x="7091090" y="8747531"/>
            <a:ext cx="15457181" cy="25524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dirty="0">
                <a:sym typeface="Stem"/>
              </a:rPr>
              <a:t>Программа производственного контроля должна предусматривать проведение лабораторных исследований и испытаний качества воды на соответствие показателям, установленным санитарно-эпидемиологическими правилами и гигиеническими нормативами, не реже 1 раза в месяц.</a:t>
            </a:r>
          </a:p>
          <a:p>
            <a:pPr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dirty="0">
                <a:sym typeface="Stem"/>
              </a:rPr>
              <a:t>Программа производственного контроля должна предусматривать информирование территориального органа о выявленном по результатам лабораторных исследований и испытаний несоответствии качества воды установленным требованиям.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134927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8" name="Главная мысль слайда"/>
          <p:cNvSpPr txBox="1">
            <a:spLocks noGrp="1"/>
          </p:cNvSpPr>
          <p:nvPr>
            <p:ph type="ctrTitle"/>
          </p:nvPr>
        </p:nvSpPr>
        <p:spPr>
          <a:xfrm>
            <a:off x="667849" y="55943"/>
            <a:ext cx="23048303" cy="2400356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spcBef>
                <a:spcPts val="4200"/>
              </a:spcBef>
              <a:defRPr sz="8000" b="0" spc="0"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Требование подразумевающее вариативность </a:t>
            </a:r>
            <a:b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</a:br>
            <a:r>
              <a:rPr lang="ru-RU" sz="6600" dirty="0">
                <a:latin typeface="Stem Medium" panose="020B0503020203020204" pitchFamily="34" charset="0"/>
                <a:ea typeface="Stem Medium" panose="020B0503020203020204" pitchFamily="34" charset="0"/>
              </a:rPr>
              <a:t>является единым</a:t>
            </a:r>
            <a:endParaRPr sz="6600" dirty="0">
              <a:latin typeface="Stem Medium" panose="020B0503020203020204" pitchFamily="34" charset="0"/>
              <a:ea typeface="Stem Medium" panose="020B0503020203020204" pitchFamily="34" charset="0"/>
            </a:endParaRPr>
          </a:p>
        </p:txBody>
      </p:sp>
      <p:sp>
        <p:nvSpPr>
          <p:cNvPr id="1900" name="Прямоугольник"/>
          <p:cNvSpPr/>
          <p:nvPr/>
        </p:nvSpPr>
        <p:spPr>
          <a:xfrm>
            <a:off x="11640011" y="2139652"/>
            <a:ext cx="1103977" cy="137409"/>
          </a:xfrm>
          <a:prstGeom prst="rect">
            <a:avLst/>
          </a:prstGeom>
          <a:gradFill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</a:gra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2" name="Короткий текст, раскрывающий основную суть слайда (необязательно)"/>
          <p:cNvSpPr txBox="1"/>
          <p:nvPr/>
        </p:nvSpPr>
        <p:spPr>
          <a:xfrm>
            <a:off x="740836" y="2363579"/>
            <a:ext cx="22902329" cy="2072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4200"/>
              </a:spcBef>
              <a:defRPr sz="40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lvl1pPr>
          </a:lstStyle>
          <a:p>
            <a:r>
              <a:rPr lang="ru-RU" dirty="0"/>
              <a:t>Обязательные требования, предусматривающие вариативность реализации (выполнение любого из перечисленных вариантов может считаться соблюдением требования), </a:t>
            </a:r>
            <a:br>
              <a:rPr lang="ru-RU" dirty="0"/>
            </a:br>
            <a:r>
              <a:rPr lang="ru-RU" dirty="0"/>
              <a:t>не должны разбиваться. Как правило, в тексте разные варианты перечисляются с использованием союза «или»</a:t>
            </a:r>
          </a:p>
        </p:txBody>
      </p:sp>
      <p:sp>
        <p:nvSpPr>
          <p:cNvPr id="1903" name="Первый тезис…"/>
          <p:cNvSpPr txBox="1"/>
          <p:nvPr/>
        </p:nvSpPr>
        <p:spPr>
          <a:xfrm>
            <a:off x="7056147" y="6352014"/>
            <a:ext cx="15608528" cy="28171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>
              <a:lnSpc>
                <a:spcPct val="90000"/>
              </a:lnSpc>
              <a:spcBef>
                <a:spcPts val="4200"/>
              </a:spcBef>
              <a:defRPr sz="2300"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2800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Опасные производственные объекты, на которых производятся, используются, перерабатываются, образуются, хранятся, транспортируются, уничтожаются </a:t>
            </a:r>
            <a:r>
              <a:rPr lang="ru-RU" sz="2800" dirty="0" err="1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пожаровзрывоопасные</a:t>
            </a:r>
            <a:r>
              <a:rPr lang="ru-RU" sz="2800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 вещества и материалы и для которых обязательна разработка декларации о промышленной безопасности (далее - взрывопожароопасные объекты), должны размещаться за границами поселений и городских округов, </a:t>
            </a:r>
            <a:r>
              <a:rPr lang="ru-RU" sz="2800" b="1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а если это невозможно или нецелесообразно, то должны быть </a:t>
            </a:r>
            <a:r>
              <a:rPr lang="ru-RU" sz="2800" dirty="0">
                <a:solidFill>
                  <a:srgbClr val="000000"/>
                </a:solidFill>
                <a:latin typeface="Stem Medium" panose="020B0503020203020204" pitchFamily="34" charset="0"/>
                <a:ea typeface="Stem Medium" panose="020B0503020203020204" pitchFamily="34" charset="0"/>
              </a:rPr>
              <a:t>разработаны меры по защите людей, зданий и сооружений, находящихся за пределами территории взрывопожароопасного объекта, от воздействия опасных факторов пожара и (или) взрыва</a:t>
            </a:r>
            <a:endParaRPr dirty="0"/>
          </a:p>
        </p:txBody>
      </p:sp>
      <p:pic>
        <p:nvPicPr>
          <p:cNvPr id="19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3615" y="173246"/>
            <a:ext cx="2362201" cy="57138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Половина рамки 2"/>
          <p:cNvSpPr/>
          <p:nvPr/>
        </p:nvSpPr>
        <p:spPr>
          <a:xfrm rot="13421033">
            <a:off x="3285040" y="6430991"/>
            <a:ext cx="786384" cy="1682496"/>
          </a:xfrm>
          <a:prstGeom prst="halfFrame">
            <a:avLst/>
          </a:prstGeom>
          <a:solidFill>
            <a:schemeClr val="accent3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23146556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6511</TotalTime>
  <Words>1216</Words>
  <Application>Microsoft Office PowerPoint</Application>
  <PresentationFormat>Произвольный</PresentationFormat>
  <Paragraphs>90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21_BasicWhite</vt:lpstr>
      <vt:lpstr>Методология выделения обязательных требований</vt:lpstr>
      <vt:lpstr>Нет в Реестре – нет в ЕРКНМ</vt:lpstr>
      <vt:lpstr>Проверочный вопрос должен проверять  факт соблюдения обязательного требования</vt:lpstr>
      <vt:lpstr>ОКВЭД нужно указывать максимально подробно</vt:lpstr>
      <vt:lpstr>Из формулировки должно быть понятно,  что предъявляется требование</vt:lpstr>
      <vt:lpstr>Формулировка требования  должна быть понятной без контекста</vt:lpstr>
      <vt:lpstr>Не добавляйте лишнюю информацию</vt:lpstr>
      <vt:lpstr>Обязательные требования должны быть выделены максимально подробно</vt:lpstr>
      <vt:lpstr>Требование подразумевающее вариативность  является единым</vt:lpstr>
      <vt:lpstr>Обязательное требование может содержаться  в разных частях структурной единицы</vt:lpstr>
      <vt:lpstr>Требования из таблиц вносятся по отдельности</vt:lpstr>
      <vt:lpstr>Контакты методологической поддержки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Оформление презентаций Шаблоны для сотрудников</dc:title>
  <dc:creator>Гришанова Анна Витальевна</dc:creator>
  <cp:lastModifiedBy>Елена Викторовна Конинина</cp:lastModifiedBy>
  <cp:revision>89</cp:revision>
  <dcterms:modified xsi:type="dcterms:W3CDTF">2024-11-14T08:33:56Z</dcterms:modified>
</cp:coreProperties>
</file>