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6"/>
  </p:notesMasterIdLst>
  <p:handoutMasterIdLst>
    <p:handoutMasterId r:id="rId7"/>
  </p:handoutMasterIdLst>
  <p:sldIdLst>
    <p:sldId id="262" r:id="rId3"/>
    <p:sldId id="263" r:id="rId4"/>
    <p:sldId id="265" r:id="rId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04" autoAdjust="0"/>
    <p:restoredTop sz="94660"/>
  </p:normalViewPr>
  <p:slideViewPr>
    <p:cSldViewPr snapToGrid="0">
      <p:cViewPr varScale="1">
        <p:scale>
          <a:sx n="156" d="100"/>
          <a:sy n="156" d="100"/>
        </p:scale>
        <p:origin x="846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A5E0C52C-AC4E-A8A2-3B6D-C1BE0671AC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7"/>
          </a:xfrm>
          <a:prstGeom prst="rect">
            <a:avLst/>
          </a:prstGeom>
        </p:spPr>
        <p:txBody>
          <a:bodyPr vert="horz" lIns="91352" tIns="45676" rIns="91352" bIns="4567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118B6D8-6E46-C5BA-26CD-987521BB78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7"/>
          </a:xfrm>
          <a:prstGeom prst="rect">
            <a:avLst/>
          </a:prstGeom>
        </p:spPr>
        <p:txBody>
          <a:bodyPr vert="horz" lIns="91352" tIns="45676" rIns="91352" bIns="45676" rtlCol="0"/>
          <a:lstStyle>
            <a:lvl1pPr algn="r">
              <a:defRPr sz="1200"/>
            </a:lvl1pPr>
          </a:lstStyle>
          <a:p>
            <a:fld id="{99EC5420-0031-4B60-9718-0C1FF764926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21EE046-3C19-DBF5-641C-2A9D7BD41CD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1352" tIns="45676" rIns="91352" bIns="4567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F0B1194-4BF1-C076-3313-87F52ABC18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1352" tIns="45676" rIns="91352" bIns="45676" rtlCol="0" anchor="b"/>
          <a:lstStyle>
            <a:lvl1pPr algn="r">
              <a:defRPr sz="1200"/>
            </a:lvl1pPr>
          </a:lstStyle>
          <a:p>
            <a:fld id="{59639EEB-324F-4BFC-B179-9BB08E8E5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8333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7"/>
          </a:xfrm>
          <a:prstGeom prst="rect">
            <a:avLst/>
          </a:prstGeom>
        </p:spPr>
        <p:txBody>
          <a:bodyPr vert="horz" lIns="91352" tIns="45676" rIns="91352" bIns="4567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7"/>
          </a:xfrm>
          <a:prstGeom prst="rect">
            <a:avLst/>
          </a:prstGeom>
        </p:spPr>
        <p:txBody>
          <a:bodyPr vert="horz" lIns="91352" tIns="45676" rIns="91352" bIns="45676" rtlCol="0"/>
          <a:lstStyle>
            <a:lvl1pPr algn="r">
              <a:defRPr sz="1200"/>
            </a:lvl1pPr>
          </a:lstStyle>
          <a:p>
            <a:fld id="{8AB72BB3-D35D-454B-8902-828E049A8DB8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52" tIns="45676" rIns="91352" bIns="4567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352" tIns="45676" rIns="91352" bIns="4567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1352" tIns="45676" rIns="91352" bIns="4567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1352" tIns="45676" rIns="91352" bIns="45676" rtlCol="0" anchor="b"/>
          <a:lstStyle>
            <a:lvl1pPr algn="r">
              <a:defRPr sz="1200"/>
            </a:lvl1pPr>
          </a:lstStyle>
          <a:p>
            <a:fld id="{3C4C17EC-88CB-4139-8A33-EC41106CE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343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513">
              <a:defRPr/>
            </a:pPr>
            <a:fld id="{F0F805C9-EE14-4E67-8466-164BAA3BA9E7}" type="slidenum">
              <a:rPr lang="ru-RU">
                <a:solidFill>
                  <a:prstClr val="black"/>
                </a:solidFill>
                <a:latin typeface="Calibri" panose="020F0502020204030204"/>
              </a:rPr>
              <a:pPr defTabSz="913513">
                <a:defRPr/>
              </a:pPr>
              <a:t>1</a:t>
            </a:fld>
            <a:endParaRPr lang="ru-RU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49388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1F18AB-272E-3640-CCA3-834D933FEC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EE85397-6496-71F5-4C6B-629FFAF74B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0A53FDC-EA22-A027-48BA-F1CFE9080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7CFF9-995C-4F05-8E35-C049812389F1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05F42-05D6-4CC0-EE7A-923B65186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1E17695-DF8A-14AC-F03C-C395990FD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A691E-41DB-40E0-A94E-31B951FB1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283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25B876-4238-F1BB-4810-D53456D5C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23C86C3-6A85-E031-D02E-062910E02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7BC5B1F-7D36-D74B-FAC2-6B8BB17A4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9AB95-8CAB-4487-8627-53832B42551E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0C0DDCB-6304-ED1D-EB21-11F664C5A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2FAE2DB-A8AE-FFAF-49BB-0EBF98EA7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A691E-41DB-40E0-A94E-31B951FB1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041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26DA0E-84DE-A831-77DD-449982F14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101889F-502D-0613-745F-025B80DEB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84FF1F7-6BF8-DDA6-C0D9-B89AF1888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0289D-3A1F-49C0-814C-37C3D1813F87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DE7F641-4BBF-D801-E434-A169730D9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EC007BD-840E-84D7-BA24-817D50058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A691E-41DB-40E0-A94E-31B951FB1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745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61EEAA-1881-8F00-13FD-39B307C19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AE5379-ADC7-EBC8-EAC1-0DB26E3592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40C581E-D7BB-DA3B-D926-68FD02EFDE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A1855B5-8825-8F4B-EE64-1B0D42233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D0E32-6F70-43A1-99E3-46E9DD37BB74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4F3877E-3B1F-C56C-AC74-0EB714BBE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D7FB57A-CE8F-3FF0-A157-D1B209E18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A691E-41DB-40E0-A94E-31B951FB1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332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7363EC-AF67-EE06-98B9-7039E1C2A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621BCE9-6472-3062-5F63-6631C4227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11B3BA7-F8A5-E9A7-9DF4-C8396FD340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F89F655-07CA-2AAE-E419-E3A05FE408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7AF57A9-42DF-D377-F8A5-205B84B0E4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0DC4B97-3957-AEBA-65A5-1BA179A69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CC806-ED9C-4ACE-AD91-957CCCC78C72}" type="datetime1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324EE23-920C-2779-B72C-583C4FE41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F205B7A-9E6A-4CFA-CF85-6AE40566A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A691E-41DB-40E0-A94E-31B951FB1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479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0508E8-2055-B016-F014-CB8548086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29B0C3D-5D0F-52D2-380E-3A784E1FF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7B77A-D1B8-407E-BC7E-E603A0B683C4}" type="datetime1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36110D3-3E79-6295-15A6-7F64A7758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5309982-1FB0-F198-0FC0-F9DC29B58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A691E-41DB-40E0-A94E-31B951FB1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800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7E5B59B-F8E4-4F96-4ABF-B499A117A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6AA7D-6FEB-427D-9A49-D7E8768ADEF0}" type="datetime1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4DE3B9B-56EE-0844-9F04-332CC23D1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7B930DA-5D1E-107D-891B-20E19A719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A691E-41DB-40E0-A94E-31B951FB1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656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DB2C51-B9D8-3B5E-B5E9-AA895EEA8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67A4F92-39CF-A65F-AD26-41A445FC1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C0AC793-17D4-E8E1-8DFB-5BF1A99F91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17D961D-FFDB-B1A4-2575-F6DBB9A23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790BD-781C-4285-8795-92B6DE4C21DC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84A7133-DF99-4663-347F-B8B5F4C5D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441BD3E-9AFA-8461-C550-5991A0C3F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A691E-41DB-40E0-A94E-31B951FB1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82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0D5014-B476-7C85-A014-4E775355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6DF4FE6-ECE9-EA53-69AF-6A83DEF593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E65A976-1A09-07FD-A036-846A3C798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27D5949-CC10-646B-958B-0577F3433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9D76A-3232-4692-BAE6-CE36065017B3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048A873-0D48-03E6-AE59-9F25489B7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E2A747F-3F61-B210-1FC1-49475A67C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A691E-41DB-40E0-A94E-31B951FB1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14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4FF33C-78EE-33CD-303C-CC13E9AB6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A6761C2-5E8C-9CE4-3355-AE05C655EA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2D21859-797D-0539-A23C-E1C5D27DD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C437-5435-4030-9750-5FC36C534E59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4D8FC93-6942-72C7-88C5-2BA819E32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39B2FCA-B078-3BB1-50AD-BF418E5BF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A691E-41DB-40E0-A94E-31B951FB1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507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FF81C03-D3B1-3B59-454C-D73F07037C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D8EBA93-8C7A-0C3E-1AAE-9B9B03E1A9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A99DBCD-B7F1-153E-B207-D0EBF7CD8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06048-5FEE-41AF-A778-42C4AE85F142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4A252D5-4287-E09B-8B8B-00F74BDD1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452922E-C112-377E-455C-8EFB60153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A691E-41DB-40E0-A94E-31B951FB1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021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817892" y="5014033"/>
            <a:ext cx="3346395" cy="365124"/>
          </a:xfrm>
        </p:spPr>
        <p:txBody>
          <a:bodyPr lIns="0" tIns="0" rIns="0" bIns="0"/>
          <a:lstStyle>
            <a:lvl1pPr>
              <a:defRPr>
                <a:latin typeface="Stem Light"/>
              </a:defRPr>
            </a:lvl1pPr>
          </a:lstStyle>
          <a:p>
            <a:fld id="{75A24396-BD12-7E49-9AD0-E1427139B2CB}" type="datetime4">
              <a:t>23 сентября 2026 г.</a:t>
            </a:fld>
            <a:endParaRPr lang="ru-RU"/>
          </a:p>
        </p:txBody>
      </p:sp>
      <p:pic>
        <p:nvPicPr>
          <p:cNvPr id="8" name="Изображение 7" descr="for_ppt_mineconom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690" y="486514"/>
            <a:ext cx="1398081" cy="1464353"/>
          </a:xfrm>
          <a:prstGeom prst="rect">
            <a:avLst/>
          </a:prstGeom>
        </p:spPr>
      </p:pic>
      <p:sp>
        <p:nvSpPr>
          <p:cNvPr id="6" name="Текст 5"/>
          <p:cNvSpPr>
            <a:spLocks noGrp="1"/>
          </p:cNvSpPr>
          <p:nvPr>
            <p:ph type="body" sz="quarter" idx="11"/>
          </p:nvPr>
        </p:nvSpPr>
        <p:spPr>
          <a:xfrm>
            <a:off x="3809665" y="2284372"/>
            <a:ext cx="7172768" cy="2342105"/>
          </a:xfrm>
        </p:spPr>
        <p:txBody>
          <a:bodyPr>
            <a:noAutofit/>
          </a:bodyPr>
          <a:lstStyle>
            <a:lvl1pPr>
              <a:defRPr sz="4267" cap="all"/>
            </a:lvl1pPr>
            <a:lvl3pPr>
              <a:spcBef>
                <a:spcPts val="847"/>
              </a:spcBef>
              <a:defRPr/>
            </a:lvl3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743167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/>
          <p:cNvGrpSpPr/>
          <p:nvPr userDrawn="1"/>
        </p:nvGrpSpPr>
        <p:grpSpPr>
          <a:xfrm>
            <a:off x="-1" y="1"/>
            <a:ext cx="12188148" cy="2213648"/>
            <a:chOff x="-1" y="1"/>
            <a:chExt cx="9141111" cy="1660236"/>
          </a:xfrm>
        </p:grpSpPr>
        <p:sp>
          <p:nvSpPr>
            <p:cNvPr id="20" name="Прямоугольник 19"/>
            <p:cNvSpPr/>
            <p:nvPr userDrawn="1"/>
          </p:nvSpPr>
          <p:spPr>
            <a:xfrm>
              <a:off x="0" y="1"/>
              <a:ext cx="9141110" cy="1659419"/>
            </a:xfrm>
            <a:prstGeom prst="rect">
              <a:avLst/>
            </a:prstGeom>
            <a:gradFill flip="none" rotWithShape="1">
              <a:gsLst>
                <a:gs pos="0">
                  <a:srgbClr val="0077C8"/>
                </a:gs>
                <a:gs pos="100000">
                  <a:srgbClr val="1AB8C3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21" name="Прямоугольник 2"/>
            <p:cNvSpPr/>
            <p:nvPr userDrawn="1"/>
          </p:nvSpPr>
          <p:spPr>
            <a:xfrm>
              <a:off x="-1" y="107"/>
              <a:ext cx="1477848" cy="1494628"/>
            </a:xfrm>
            <a:custGeom>
              <a:avLst/>
              <a:gdLst/>
              <a:ahLst/>
              <a:cxnLst/>
              <a:rect l="l" t="t" r="r" b="b"/>
              <a:pathLst>
                <a:path w="1552604" h="1570233">
                  <a:moveTo>
                    <a:pt x="0" y="0"/>
                  </a:moveTo>
                  <a:lnTo>
                    <a:pt x="1551714" y="0"/>
                  </a:lnTo>
                  <a:lnTo>
                    <a:pt x="1552604" y="17629"/>
                  </a:lnTo>
                  <a:cubicBezTo>
                    <a:pt x="1552604" y="875109"/>
                    <a:pt x="857480" y="1570233"/>
                    <a:pt x="0" y="157023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D62A3"/>
                </a:gs>
                <a:gs pos="100000">
                  <a:srgbClr val="0070A4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grpSp>
          <p:nvGrpSpPr>
            <p:cNvPr id="22" name="Группа 21"/>
            <p:cNvGrpSpPr/>
            <p:nvPr userDrawn="1"/>
          </p:nvGrpSpPr>
          <p:grpSpPr>
            <a:xfrm>
              <a:off x="5316131" y="107"/>
              <a:ext cx="3198095" cy="1660130"/>
              <a:chOff x="5441421" y="136685"/>
              <a:chExt cx="2934989" cy="1523552"/>
            </a:xfrm>
          </p:grpSpPr>
          <p:sp>
            <p:nvSpPr>
              <p:cNvPr id="24" name="Прямоугольник 15"/>
              <p:cNvSpPr/>
              <p:nvPr userDrawn="1"/>
            </p:nvSpPr>
            <p:spPr>
              <a:xfrm>
                <a:off x="6852859" y="251595"/>
                <a:ext cx="1405654" cy="1407826"/>
              </a:xfrm>
              <a:custGeom>
                <a:avLst/>
                <a:gdLst/>
                <a:ahLst/>
                <a:cxnLst/>
                <a:rect l="l" t="t" r="r" b="b"/>
                <a:pathLst>
                  <a:path w="1560468" h="1562879">
                    <a:moveTo>
                      <a:pt x="0" y="0"/>
                    </a:moveTo>
                    <a:lnTo>
                      <a:pt x="146804" y="6951"/>
                    </a:lnTo>
                    <a:cubicBezTo>
                      <a:pt x="887380" y="77440"/>
                      <a:pt x="1477356" y="664451"/>
                      <a:pt x="1552429" y="1403681"/>
                    </a:cubicBezTo>
                    <a:lnTo>
                      <a:pt x="1560468" y="1562879"/>
                    </a:lnTo>
                    <a:lnTo>
                      <a:pt x="0" y="156287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A0C3"/>
                  </a:gs>
                  <a:gs pos="100000">
                    <a:srgbClr val="1AA1C3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400"/>
              </a:p>
            </p:txBody>
          </p:sp>
          <p:sp>
            <p:nvSpPr>
              <p:cNvPr id="25" name="Прямоугольник 1"/>
              <p:cNvSpPr/>
              <p:nvPr userDrawn="1"/>
            </p:nvSpPr>
            <p:spPr>
              <a:xfrm>
                <a:off x="5441421" y="251458"/>
                <a:ext cx="1411438" cy="1407963"/>
              </a:xfrm>
              <a:custGeom>
                <a:avLst/>
                <a:gdLst/>
                <a:ahLst/>
                <a:cxnLst/>
                <a:rect l="l" t="t" r="r" b="b"/>
                <a:pathLst>
                  <a:path w="1566889" h="1563031">
                    <a:moveTo>
                      <a:pt x="1563678" y="0"/>
                    </a:moveTo>
                    <a:lnTo>
                      <a:pt x="1566889" y="152"/>
                    </a:lnTo>
                    <a:lnTo>
                      <a:pt x="1566889" y="1563031"/>
                    </a:lnTo>
                    <a:lnTo>
                      <a:pt x="0" y="1563031"/>
                    </a:lnTo>
                    <a:lnTo>
                      <a:pt x="8039" y="1403833"/>
                    </a:lnTo>
                    <a:cubicBezTo>
                      <a:pt x="88116" y="615321"/>
                      <a:pt x="754039" y="0"/>
                      <a:pt x="1563678" y="0"/>
                    </a:cubicBezTo>
                    <a:close/>
                  </a:path>
                </a:pathLst>
              </a:custGeom>
              <a:solidFill>
                <a:srgbClr val="107CA4">
                  <a:alpha val="7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400"/>
              </a:p>
            </p:txBody>
          </p:sp>
          <p:sp>
            <p:nvSpPr>
              <p:cNvPr id="26" name="Прямоугольник 10"/>
              <p:cNvSpPr/>
              <p:nvPr userDrawn="1"/>
            </p:nvSpPr>
            <p:spPr>
              <a:xfrm flipH="1">
                <a:off x="5597382" y="398784"/>
                <a:ext cx="1255477" cy="1260637"/>
              </a:xfrm>
              <a:custGeom>
                <a:avLst/>
                <a:gdLst/>
                <a:ahLst/>
                <a:cxnLst/>
                <a:rect l="l" t="t" r="r" b="b"/>
                <a:pathLst>
                  <a:path w="1393751" h="1399479">
                    <a:moveTo>
                      <a:pt x="3211" y="0"/>
                    </a:moveTo>
                    <a:lnTo>
                      <a:pt x="0" y="162"/>
                    </a:lnTo>
                    <a:lnTo>
                      <a:pt x="0" y="1399479"/>
                    </a:lnTo>
                    <a:lnTo>
                      <a:pt x="1393299" y="1399479"/>
                    </a:lnTo>
                    <a:lnTo>
                      <a:pt x="1393751" y="1390540"/>
                    </a:lnTo>
                    <a:cubicBezTo>
                      <a:pt x="1393751" y="622566"/>
                      <a:pt x="771185" y="0"/>
                      <a:pt x="3211" y="0"/>
                    </a:cubicBezTo>
                    <a:close/>
                  </a:path>
                </a:pathLst>
              </a:custGeom>
              <a:solidFill>
                <a:srgbClr val="107CA4">
                  <a:alpha val="8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400"/>
              </a:p>
            </p:txBody>
          </p:sp>
          <p:sp>
            <p:nvSpPr>
              <p:cNvPr id="27" name="Прямоугольник 13"/>
              <p:cNvSpPr/>
              <p:nvPr userDrawn="1"/>
            </p:nvSpPr>
            <p:spPr>
              <a:xfrm>
                <a:off x="6852859" y="398784"/>
                <a:ext cx="1249692" cy="1260491"/>
              </a:xfrm>
              <a:custGeom>
                <a:avLst/>
                <a:gdLst/>
                <a:ahLst/>
                <a:cxnLst/>
                <a:rect l="l" t="t" r="r" b="b"/>
                <a:pathLst>
                  <a:path w="1387329" h="1399317">
                    <a:moveTo>
                      <a:pt x="0" y="0"/>
                    </a:moveTo>
                    <a:lnTo>
                      <a:pt x="138964" y="7017"/>
                    </a:lnTo>
                    <a:cubicBezTo>
                      <a:pt x="840152" y="78227"/>
                      <a:pt x="1387329" y="670403"/>
                      <a:pt x="1387329" y="1390378"/>
                    </a:cubicBezTo>
                    <a:lnTo>
                      <a:pt x="1386878" y="1399317"/>
                    </a:lnTo>
                    <a:lnTo>
                      <a:pt x="0" y="139931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107CA4"/>
                  </a:gs>
                  <a:gs pos="100000">
                    <a:srgbClr val="1AA1C3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400"/>
              </a:p>
            </p:txBody>
          </p:sp>
          <p:sp>
            <p:nvSpPr>
              <p:cNvPr id="28" name="Прямоугольный треугольник 27"/>
              <p:cNvSpPr/>
              <p:nvPr userDrawn="1"/>
            </p:nvSpPr>
            <p:spPr>
              <a:xfrm rot="5400000">
                <a:off x="6852858" y="136685"/>
                <a:ext cx="1523552" cy="1523552"/>
              </a:xfrm>
              <a:prstGeom prst="rtTriangle">
                <a:avLst/>
              </a:prstGeom>
              <a:solidFill>
                <a:srgbClr val="0077C8">
                  <a:alpha val="40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400"/>
              </a:p>
            </p:txBody>
          </p:sp>
        </p:grpSp>
        <p:sp>
          <p:nvSpPr>
            <p:cNvPr id="23" name="Прямоугольник 2"/>
            <p:cNvSpPr/>
            <p:nvPr userDrawn="1"/>
          </p:nvSpPr>
          <p:spPr>
            <a:xfrm>
              <a:off x="-1" y="1"/>
              <a:ext cx="1640613" cy="1659241"/>
            </a:xfrm>
            <a:custGeom>
              <a:avLst/>
              <a:gdLst/>
              <a:ahLst/>
              <a:cxnLst/>
              <a:rect l="l" t="t" r="r" b="b"/>
              <a:pathLst>
                <a:path w="1552604" h="1570233">
                  <a:moveTo>
                    <a:pt x="0" y="0"/>
                  </a:moveTo>
                  <a:lnTo>
                    <a:pt x="1551714" y="0"/>
                  </a:lnTo>
                  <a:lnTo>
                    <a:pt x="1552604" y="17629"/>
                  </a:lnTo>
                  <a:cubicBezTo>
                    <a:pt x="1552604" y="875109"/>
                    <a:pt x="857480" y="1570233"/>
                    <a:pt x="0" y="157023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D62A3"/>
                </a:gs>
                <a:gs pos="100000">
                  <a:srgbClr val="0070A4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</p:grp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495013" y="5014033"/>
            <a:ext cx="3346395" cy="365124"/>
          </a:xfrm>
        </p:spPr>
        <p:txBody>
          <a:bodyPr/>
          <a:lstStyle/>
          <a:p>
            <a:fld id="{8ECC504C-51C8-4649-9460-7D734B94E825}" type="datetime4">
              <a:t>23 сентября 2026 г.</a:t>
            </a:fld>
            <a:endParaRPr lang="ru-RU" dirty="0"/>
          </a:p>
        </p:txBody>
      </p:sp>
      <p:pic>
        <p:nvPicPr>
          <p:cNvPr id="6" name="Изображение 5" descr="for_ppt_mineconom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162" y="672289"/>
            <a:ext cx="4801717" cy="1152788"/>
          </a:xfrm>
          <a:prstGeom prst="rect">
            <a:avLst/>
          </a:prstGeom>
        </p:spPr>
      </p:pic>
      <p:sp>
        <p:nvSpPr>
          <p:cNvPr id="8" name="Текст 7"/>
          <p:cNvSpPr>
            <a:spLocks noGrp="1"/>
          </p:cNvSpPr>
          <p:nvPr>
            <p:ph type="body" sz="quarter" idx="11"/>
          </p:nvPr>
        </p:nvSpPr>
        <p:spPr>
          <a:xfrm>
            <a:off x="3495015" y="2284372"/>
            <a:ext cx="7172768" cy="2387747"/>
          </a:xfrm>
        </p:spPr>
        <p:txBody>
          <a:bodyPr/>
          <a:lstStyle>
            <a:lvl1pPr>
              <a:defRPr sz="4267"/>
            </a:lvl1pPr>
            <a:lvl2pPr>
              <a:spcBef>
                <a:spcPts val="1692"/>
              </a:spcBef>
              <a:defRPr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4523655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 userDrawn="1"/>
        </p:nvGrpSpPr>
        <p:grpSpPr>
          <a:xfrm>
            <a:off x="-2" y="0"/>
            <a:ext cx="12192003" cy="1442173"/>
            <a:chOff x="-1" y="0"/>
            <a:chExt cx="9144002" cy="1081630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1"/>
              <a:ext cx="9144001" cy="1078874"/>
            </a:xfrm>
            <a:prstGeom prst="rect">
              <a:avLst/>
            </a:prstGeom>
            <a:gradFill flip="none" rotWithShape="1">
              <a:gsLst>
                <a:gs pos="0">
                  <a:srgbClr val="0077C8"/>
                </a:gs>
                <a:gs pos="100000">
                  <a:srgbClr val="1AB8C3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7" name="Прямоугольник 6"/>
            <p:cNvSpPr/>
            <p:nvPr userDrawn="1"/>
          </p:nvSpPr>
          <p:spPr>
            <a:xfrm>
              <a:off x="-1" y="0"/>
              <a:ext cx="9144001" cy="1078874"/>
            </a:xfrm>
            <a:prstGeom prst="rect">
              <a:avLst/>
            </a:prstGeom>
            <a:gradFill flip="none" rotWithShape="1">
              <a:gsLst>
                <a:gs pos="0">
                  <a:srgbClr val="0077C8"/>
                </a:gs>
                <a:gs pos="100000">
                  <a:srgbClr val="1AB8C3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11" name="Прямоугольник 2"/>
            <p:cNvSpPr/>
            <p:nvPr userDrawn="1"/>
          </p:nvSpPr>
          <p:spPr>
            <a:xfrm>
              <a:off x="0" y="0"/>
              <a:ext cx="1640612" cy="1078757"/>
            </a:xfrm>
            <a:custGeom>
              <a:avLst/>
              <a:gdLst/>
              <a:ahLst/>
              <a:cxnLst/>
              <a:rect l="l" t="t" r="r" b="b"/>
              <a:pathLst>
                <a:path w="1640612" h="1078757">
                  <a:moveTo>
                    <a:pt x="0" y="0"/>
                  </a:moveTo>
                  <a:lnTo>
                    <a:pt x="1639672" y="0"/>
                  </a:lnTo>
                  <a:lnTo>
                    <a:pt x="1640612" y="18628"/>
                  </a:lnTo>
                  <a:cubicBezTo>
                    <a:pt x="1640612" y="415041"/>
                    <a:pt x="1500019" y="778616"/>
                    <a:pt x="1265976" y="1062211"/>
                  </a:cubicBezTo>
                  <a:lnTo>
                    <a:pt x="1250938" y="1078757"/>
                  </a:lnTo>
                  <a:lnTo>
                    <a:pt x="0" y="107875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D62A3"/>
                </a:gs>
                <a:gs pos="100000">
                  <a:srgbClr val="0070A4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12" name="Прямоугольник 15"/>
            <p:cNvSpPr/>
            <p:nvPr userDrawn="1"/>
          </p:nvSpPr>
          <p:spPr>
            <a:xfrm>
              <a:off x="6854041" y="124547"/>
              <a:ext cx="1415426" cy="957083"/>
            </a:xfrm>
            <a:custGeom>
              <a:avLst/>
              <a:gdLst/>
              <a:ahLst/>
              <a:cxnLst/>
              <a:rect l="l" t="t" r="r" b="b"/>
              <a:pathLst>
                <a:path w="1445951" h="977723">
                  <a:moveTo>
                    <a:pt x="0" y="0"/>
                  </a:moveTo>
                  <a:lnTo>
                    <a:pt x="146804" y="6951"/>
                  </a:lnTo>
                  <a:cubicBezTo>
                    <a:pt x="702236" y="59818"/>
                    <a:pt x="1172956" y="403228"/>
                    <a:pt x="1405272" y="883492"/>
                  </a:cubicBezTo>
                  <a:lnTo>
                    <a:pt x="1445951" y="977723"/>
                  </a:lnTo>
                  <a:lnTo>
                    <a:pt x="0" y="97772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A0C3"/>
                </a:gs>
                <a:gs pos="100000">
                  <a:srgbClr val="1AA1C3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13" name="Прямоугольник 10"/>
            <p:cNvSpPr/>
            <p:nvPr userDrawn="1"/>
          </p:nvSpPr>
          <p:spPr>
            <a:xfrm flipH="1">
              <a:off x="5613163" y="284498"/>
              <a:ext cx="1240875" cy="797132"/>
            </a:xfrm>
            <a:custGeom>
              <a:avLst/>
              <a:gdLst/>
              <a:ahLst/>
              <a:cxnLst/>
              <a:rect l="l" t="t" r="r" b="b"/>
              <a:pathLst>
                <a:path w="1267636" h="814323">
                  <a:moveTo>
                    <a:pt x="3211" y="0"/>
                  </a:moveTo>
                  <a:lnTo>
                    <a:pt x="0" y="162"/>
                  </a:lnTo>
                  <a:lnTo>
                    <a:pt x="0" y="814323"/>
                  </a:lnTo>
                  <a:lnTo>
                    <a:pt x="1267636" y="814323"/>
                  </a:lnTo>
                  <a:lnTo>
                    <a:pt x="1225921" y="727726"/>
                  </a:lnTo>
                  <a:cubicBezTo>
                    <a:pt x="990447" y="294260"/>
                    <a:pt x="531193" y="0"/>
                    <a:pt x="3211" y="0"/>
                  </a:cubicBezTo>
                  <a:close/>
                </a:path>
              </a:pathLst>
            </a:custGeom>
            <a:solidFill>
              <a:srgbClr val="107CA4">
                <a:alpha val="8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14" name="Прямоугольник 1"/>
            <p:cNvSpPr/>
            <p:nvPr userDrawn="1"/>
          </p:nvSpPr>
          <p:spPr>
            <a:xfrm>
              <a:off x="5431428" y="124399"/>
              <a:ext cx="1422612" cy="957231"/>
            </a:xfrm>
            <a:custGeom>
              <a:avLst/>
              <a:gdLst/>
              <a:ahLst/>
              <a:cxnLst/>
              <a:rect l="l" t="t" r="r" b="b"/>
              <a:pathLst>
                <a:path w="1453292" h="977875">
                  <a:moveTo>
                    <a:pt x="1450081" y="0"/>
                  </a:moveTo>
                  <a:lnTo>
                    <a:pt x="1453292" y="152"/>
                  </a:lnTo>
                  <a:lnTo>
                    <a:pt x="1453292" y="977875"/>
                  </a:lnTo>
                  <a:lnTo>
                    <a:pt x="0" y="977875"/>
                  </a:lnTo>
                  <a:lnTo>
                    <a:pt x="57438" y="851831"/>
                  </a:lnTo>
                  <a:cubicBezTo>
                    <a:pt x="316463" y="346118"/>
                    <a:pt x="842852" y="0"/>
                    <a:pt x="1450081" y="0"/>
                  </a:cubicBezTo>
                  <a:close/>
                </a:path>
              </a:pathLst>
            </a:custGeom>
            <a:solidFill>
              <a:srgbClr val="107CA4">
                <a:alpha val="7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15" name="Прямоугольник 13"/>
            <p:cNvSpPr/>
            <p:nvPr userDrawn="1"/>
          </p:nvSpPr>
          <p:spPr>
            <a:xfrm>
              <a:off x="6854040" y="284498"/>
              <a:ext cx="1234581" cy="797132"/>
            </a:xfrm>
            <a:custGeom>
              <a:avLst/>
              <a:gdLst/>
              <a:ahLst/>
              <a:cxnLst/>
              <a:rect l="l" t="t" r="r" b="b"/>
              <a:pathLst>
                <a:path w="1261206" h="814323">
                  <a:moveTo>
                    <a:pt x="0" y="0"/>
                  </a:moveTo>
                  <a:lnTo>
                    <a:pt x="138964" y="7017"/>
                  </a:lnTo>
                  <a:cubicBezTo>
                    <a:pt x="621031" y="55974"/>
                    <a:pt x="1030303" y="351169"/>
                    <a:pt x="1239022" y="764841"/>
                  </a:cubicBezTo>
                  <a:lnTo>
                    <a:pt x="1261206" y="814323"/>
                  </a:lnTo>
                  <a:lnTo>
                    <a:pt x="0" y="81432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07CA4"/>
                </a:gs>
                <a:gs pos="100000">
                  <a:srgbClr val="1AA1C3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16" name="Прямоугольный треугольник 14"/>
            <p:cNvSpPr/>
            <p:nvPr userDrawn="1"/>
          </p:nvSpPr>
          <p:spPr>
            <a:xfrm rot="5400000">
              <a:off x="7142550" y="-286844"/>
              <a:ext cx="1078873" cy="1652563"/>
            </a:xfrm>
            <a:custGeom>
              <a:avLst/>
              <a:gdLst/>
              <a:ahLst/>
              <a:cxnLst/>
              <a:rect l="l" t="t" r="r" b="b"/>
              <a:pathLst>
                <a:path w="1078873" h="1652563">
                  <a:moveTo>
                    <a:pt x="0" y="1652563"/>
                  </a:moveTo>
                  <a:lnTo>
                    <a:pt x="0" y="0"/>
                  </a:lnTo>
                  <a:lnTo>
                    <a:pt x="1078873" y="1078874"/>
                  </a:lnTo>
                  <a:lnTo>
                    <a:pt x="1078873" y="1652563"/>
                  </a:lnTo>
                  <a:close/>
                </a:path>
              </a:pathLst>
            </a:custGeom>
            <a:solidFill>
              <a:srgbClr val="0077C8">
                <a:alpha val="4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</p:grpSp>
      <p:sp>
        <p:nvSpPr>
          <p:cNvPr id="8" name="Текст 7"/>
          <p:cNvSpPr>
            <a:spLocks noGrp="1"/>
          </p:cNvSpPr>
          <p:nvPr>
            <p:ph type="body" sz="quarter" idx="11"/>
          </p:nvPr>
        </p:nvSpPr>
        <p:spPr>
          <a:xfrm>
            <a:off x="3809665" y="1483899"/>
            <a:ext cx="7172768" cy="3582491"/>
          </a:xfrm>
        </p:spPr>
        <p:txBody>
          <a:bodyPr/>
          <a:lstStyle>
            <a:lvl1pPr>
              <a:defRPr sz="4267"/>
            </a:lvl1pPr>
            <a:lvl2pPr marL="483660" indent="-483660">
              <a:spcBef>
                <a:spcPts val="1692"/>
              </a:spcBef>
              <a:buFont typeface="Lucida Grande"/>
              <a:buChar char="＞"/>
              <a:defRPr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pic>
        <p:nvPicPr>
          <p:cNvPr id="9" name="Изображение 8" descr="for_ppt_mineconom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02" y="399243"/>
            <a:ext cx="580055" cy="60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088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лайд с фото навыл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459482" y="1493981"/>
            <a:ext cx="8514489" cy="73099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59482" y="414725"/>
            <a:ext cx="8514489" cy="449403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300" cap="all">
                <a:solidFill>
                  <a:srgbClr val="0077C8"/>
                </a:solidFill>
              </a:defRPr>
            </a:lvl1pPr>
            <a:lvl2pPr marL="457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B689-C40E-7B49-8C9A-BD14AC8DCF41}" type="datetime4">
              <a:t>23 сентября 2026 г.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t>‹#›</a:t>
            </a:fld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459483" y="2512809"/>
            <a:ext cx="3952711" cy="3803241"/>
          </a:xfrm>
        </p:spPr>
        <p:txBody>
          <a:bodyPr/>
          <a:lstStyle>
            <a:lvl5pPr>
              <a:defRPr sz="1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4"/>
          </p:nvPr>
        </p:nvSpPr>
        <p:spPr>
          <a:xfrm>
            <a:off x="7032916" y="2560671"/>
            <a:ext cx="5159085" cy="375537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0014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лайд в две колонки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459482" y="1493981"/>
            <a:ext cx="8514489" cy="73099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59482" y="414725"/>
            <a:ext cx="8514489" cy="449403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300" cap="all">
                <a:solidFill>
                  <a:srgbClr val="0077C8"/>
                </a:solidFill>
              </a:defRPr>
            </a:lvl1pPr>
            <a:lvl2pPr marL="457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B689-C40E-7B49-8C9A-BD14AC8DCF41}" type="datetime4">
              <a:t>23 сентября 2026 г.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t>‹#›</a:t>
            </a:fld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459456" y="2512809"/>
            <a:ext cx="3952736" cy="3539315"/>
          </a:xfrm>
        </p:spPr>
        <p:txBody>
          <a:bodyPr/>
          <a:lstStyle>
            <a:lvl5pPr>
              <a:defRPr sz="1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032915" y="2512809"/>
            <a:ext cx="3941053" cy="3539315"/>
          </a:xfrm>
        </p:spPr>
        <p:txBody>
          <a:bodyPr/>
          <a:lstStyle>
            <a:lvl5pPr>
              <a:defRPr sz="1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356221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5300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6D90B42-4EE5-035B-7A79-DDFB0D3A2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3D75CDB-1216-FBA9-3E01-1557EE6B1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CBE4142-DC5A-3690-0EED-6B3C1D62BC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BB457-DCDB-47D0-AB40-3D3E63E49CE9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B52480D-1505-8874-2EAC-8D6CEFB704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C502D12-36E9-059C-709E-FEB3521F99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A691E-41DB-40E0-A94E-31B951FB1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238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077C8"/>
              </a:gs>
              <a:gs pos="100000">
                <a:srgbClr val="00B2A9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979" tIns="64489" rIns="128979" bIns="644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40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09665" y="2284374"/>
            <a:ext cx="7172768" cy="257015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809664" y="5014033"/>
            <a:ext cx="3346395" cy="3651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533" b="0" i="0" cap="all">
                <a:solidFill>
                  <a:schemeClr val="bg1"/>
                </a:solidFill>
                <a:latin typeface="Stem Light"/>
                <a:cs typeface="Stem"/>
              </a:defRPr>
            </a:lvl1pPr>
          </a:lstStyle>
          <a:p>
            <a:fld id="{7898214D-0EAC-6349-8AD2-57E4C956E5C9}" type="datetime4">
              <a:t>23 сентября 2026 г.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84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hf hdr="0" ftr="0"/>
  <p:txStyles>
    <p:titleStyle>
      <a:lvl1pPr algn="l" defTabSz="580392" rtl="0" eaLnBrk="1" latinLnBrk="0" hangingPunct="1">
        <a:spcBef>
          <a:spcPct val="0"/>
        </a:spcBef>
        <a:buNone/>
        <a:defRPr sz="2533" b="0" i="0" kern="1200" cap="all">
          <a:solidFill>
            <a:schemeClr val="tx1"/>
          </a:solidFill>
          <a:latin typeface="Stem Medium"/>
          <a:ea typeface="+mj-ea"/>
          <a:cs typeface="Stem"/>
        </a:defRPr>
      </a:lvl1pPr>
    </p:titleStyle>
    <p:bodyStyle>
      <a:lvl1pPr marL="0" indent="0" algn="l" defTabSz="580392" rtl="0" eaLnBrk="1" latinLnBrk="0" hangingPunct="1">
        <a:spcBef>
          <a:spcPts val="0"/>
        </a:spcBef>
        <a:buFontTx/>
        <a:buNone/>
        <a:defRPr sz="4267" b="0" i="0" kern="1200" cap="all">
          <a:solidFill>
            <a:srgbClr val="FFFFFF"/>
          </a:solidFill>
          <a:latin typeface="Stem Medium"/>
          <a:ea typeface="+mn-ea"/>
          <a:cs typeface="Stem"/>
        </a:defRPr>
      </a:lvl1pPr>
      <a:lvl2pPr marL="0" indent="0" algn="l" defTabSz="580392" rtl="0" eaLnBrk="1" latinLnBrk="0" hangingPunct="1">
        <a:spcBef>
          <a:spcPts val="564"/>
        </a:spcBef>
        <a:buFontTx/>
        <a:buNone/>
        <a:defRPr sz="2800" b="0" i="0" kern="1200" cap="all" baseline="0">
          <a:solidFill>
            <a:srgbClr val="FFFFFF"/>
          </a:solidFill>
          <a:latin typeface="Stem"/>
          <a:ea typeface="+mn-ea"/>
          <a:cs typeface="Stem Medium"/>
        </a:defRPr>
      </a:lvl2pPr>
      <a:lvl3pPr marL="0" indent="0" algn="l" defTabSz="580392" rtl="0" eaLnBrk="1" latinLnBrk="0" hangingPunct="1">
        <a:spcBef>
          <a:spcPts val="847"/>
        </a:spcBef>
        <a:buFontTx/>
        <a:buNone/>
        <a:defRPr sz="1733" b="0" i="0" kern="1200">
          <a:solidFill>
            <a:srgbClr val="FFFFFF"/>
          </a:solidFill>
          <a:latin typeface="Stem"/>
          <a:ea typeface="+mn-ea"/>
          <a:cs typeface="Stem"/>
        </a:defRPr>
      </a:lvl3pPr>
      <a:lvl4pPr marL="0" indent="0" algn="l" defTabSz="580392" rtl="0" eaLnBrk="1" latinLnBrk="0" hangingPunct="1">
        <a:spcBef>
          <a:spcPts val="847"/>
        </a:spcBef>
        <a:buFontTx/>
        <a:buNone/>
        <a:defRPr sz="1733" b="0" i="0" kern="1200">
          <a:solidFill>
            <a:srgbClr val="FFFFFF"/>
          </a:solidFill>
          <a:latin typeface="Stem"/>
          <a:ea typeface="+mn-ea"/>
          <a:cs typeface="Stem"/>
        </a:defRPr>
      </a:lvl4pPr>
      <a:lvl5pPr marL="0" indent="0" algn="l" defTabSz="580392" rtl="0" eaLnBrk="1" latinLnBrk="0" hangingPunct="1">
        <a:spcBef>
          <a:spcPts val="0"/>
        </a:spcBef>
        <a:buFontTx/>
        <a:buNone/>
        <a:defRPr sz="1733" b="0" i="0" kern="1200">
          <a:solidFill>
            <a:schemeClr val="tx1"/>
          </a:solidFill>
          <a:latin typeface="Stem"/>
          <a:ea typeface="+mn-ea"/>
          <a:cs typeface="Stem"/>
        </a:defRPr>
      </a:lvl5pPr>
      <a:lvl6pPr marL="3192155" indent="-290195" algn="l" defTabSz="580392" rtl="0" eaLnBrk="1" latinLnBrk="0" hangingPunct="1">
        <a:spcBef>
          <a:spcPct val="20000"/>
        </a:spcBef>
        <a:buFont typeface="Arial"/>
        <a:buChar char="•"/>
        <a:defRPr sz="2533" kern="1200">
          <a:solidFill>
            <a:schemeClr val="tx1"/>
          </a:solidFill>
          <a:latin typeface="+mn-lt"/>
          <a:ea typeface="+mn-ea"/>
          <a:cs typeface="+mn-cs"/>
        </a:defRPr>
      </a:lvl6pPr>
      <a:lvl7pPr marL="3772546" indent="-290195" algn="l" defTabSz="580392" rtl="0" eaLnBrk="1" latinLnBrk="0" hangingPunct="1">
        <a:spcBef>
          <a:spcPct val="20000"/>
        </a:spcBef>
        <a:buFont typeface="Arial"/>
        <a:buChar char="•"/>
        <a:defRPr sz="2533" kern="1200">
          <a:solidFill>
            <a:schemeClr val="tx1"/>
          </a:solidFill>
          <a:latin typeface="+mn-lt"/>
          <a:ea typeface="+mn-ea"/>
          <a:cs typeface="+mn-cs"/>
        </a:defRPr>
      </a:lvl7pPr>
      <a:lvl8pPr marL="4352938" indent="-290195" algn="l" defTabSz="580392" rtl="0" eaLnBrk="1" latinLnBrk="0" hangingPunct="1">
        <a:spcBef>
          <a:spcPct val="20000"/>
        </a:spcBef>
        <a:buFont typeface="Arial"/>
        <a:buChar char="•"/>
        <a:defRPr sz="2533" kern="1200">
          <a:solidFill>
            <a:schemeClr val="tx1"/>
          </a:solidFill>
          <a:latin typeface="+mn-lt"/>
          <a:ea typeface="+mn-ea"/>
          <a:cs typeface="+mn-cs"/>
        </a:defRPr>
      </a:lvl8pPr>
      <a:lvl9pPr marL="4933330" indent="-290195" algn="l" defTabSz="580392" rtl="0" eaLnBrk="1" latinLnBrk="0" hangingPunct="1">
        <a:spcBef>
          <a:spcPct val="20000"/>
        </a:spcBef>
        <a:buFont typeface="Arial"/>
        <a:buChar char="•"/>
        <a:defRPr sz="25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80392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1pPr>
      <a:lvl2pPr marL="580392" algn="l" defTabSz="580392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2pPr>
      <a:lvl3pPr marL="1160783" algn="l" defTabSz="580392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3pPr>
      <a:lvl4pPr marL="1741175" algn="l" defTabSz="580392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4pPr>
      <a:lvl5pPr marL="2321567" algn="l" defTabSz="580392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5pPr>
      <a:lvl6pPr marL="2901958" algn="l" defTabSz="580392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6pPr>
      <a:lvl7pPr marL="3482350" algn="l" defTabSz="580392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7pPr>
      <a:lvl8pPr marL="4062742" algn="l" defTabSz="580392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8pPr>
      <a:lvl9pPr marL="4643135" algn="l" defTabSz="580392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6032D9D-4383-49D6-9E44-49FCF4C474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39972" y="2941975"/>
            <a:ext cx="10490201" cy="1567961"/>
          </a:xfrm>
        </p:spPr>
        <p:txBody>
          <a:bodyPr>
            <a:noAutofit/>
          </a:bodyPr>
          <a:lstStyle/>
          <a:p>
            <a:pPr algn="ctr"/>
            <a:r>
              <a:rPr lang="ru-RU" sz="3200" cap="none" dirty="0" smtClean="0">
                <a:latin typeface="Bahnschrift SemiBold" panose="020B0502040204020203" pitchFamily="34" charset="0"/>
              </a:rPr>
              <a:t>ЛУЧШИЕ ПРАКТИКИ СУБЪЕКТОВ </a:t>
            </a:r>
          </a:p>
          <a:p>
            <a:pPr algn="ctr"/>
            <a:r>
              <a:rPr lang="ru-RU" sz="3200" cap="none" dirty="0" smtClean="0">
                <a:latin typeface="Bahnschrift SemiBold" panose="020B0502040204020203" pitchFamily="34" charset="0"/>
              </a:rPr>
              <a:t>РОССИЙСКОЙ ФЕДЕРАЦИИ</a:t>
            </a:r>
            <a:endParaRPr lang="en-US" sz="3200" cap="none" dirty="0">
              <a:latin typeface="Bahnschrift SemiBold" panose="020B0502040204020203" pitchFamily="34" charset="0"/>
            </a:endParaRPr>
          </a:p>
        </p:txBody>
      </p:sp>
      <p:sp>
        <p:nvSpPr>
          <p:cNvPr id="4" name="Дата 1">
            <a:extLst>
              <a:ext uri="{FF2B5EF4-FFF2-40B4-BE49-F238E27FC236}">
                <a16:creationId xmlns:a16="http://schemas.microsoft.com/office/drawing/2014/main" xmlns="" id="{24B26916-C683-4734-84C7-8B05021EDD73}"/>
              </a:ext>
            </a:extLst>
          </p:cNvPr>
          <p:cNvSpPr txBox="1">
            <a:spLocks/>
          </p:cNvSpPr>
          <p:nvPr/>
        </p:nvSpPr>
        <p:spPr>
          <a:xfrm>
            <a:off x="2335480" y="4384187"/>
            <a:ext cx="3981013" cy="36512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l" defTabSz="435305" rtl="0" eaLnBrk="1" latinLnBrk="0" hangingPunct="1">
              <a:defRPr sz="1900" b="0" i="0" kern="1200" cap="all">
                <a:solidFill>
                  <a:schemeClr val="bg1"/>
                </a:solidFill>
                <a:latin typeface="Stem Light"/>
                <a:ea typeface="+mn-ea"/>
                <a:cs typeface="Stem"/>
              </a:defRPr>
            </a:lvl1pPr>
            <a:lvl2pPr marL="435305" algn="l" defTabSz="43530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70609" algn="l" defTabSz="43530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5914" algn="l" defTabSz="43530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1219" algn="l" defTabSz="43530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76523" algn="l" defTabSz="43530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11828" algn="l" defTabSz="43530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47133" algn="l" defTabSz="43530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82438" algn="l" defTabSz="43530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803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667" b="1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tem"/>
              <a:ea typeface="+mn-ea"/>
            </a:endParaRPr>
          </a:p>
        </p:txBody>
      </p:sp>
      <p:sp>
        <p:nvSpPr>
          <p:cNvPr id="6" name="Текст 4">
            <a:extLst>
              <a:ext uri="{FF2B5EF4-FFF2-40B4-BE49-F238E27FC236}">
                <a16:creationId xmlns:a16="http://schemas.microsoft.com/office/drawing/2014/main" xmlns="" id="{56032D9D-4383-49D6-9E44-49FCF4C474D6}"/>
              </a:ext>
            </a:extLst>
          </p:cNvPr>
          <p:cNvSpPr txBox="1">
            <a:spLocks/>
          </p:cNvSpPr>
          <p:nvPr/>
        </p:nvSpPr>
        <p:spPr>
          <a:xfrm>
            <a:off x="1071392" y="4274826"/>
            <a:ext cx="10490201" cy="15679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580392" rtl="0" eaLnBrk="1" latinLnBrk="0" hangingPunct="1">
              <a:spcBef>
                <a:spcPts val="0"/>
              </a:spcBef>
              <a:buFontTx/>
              <a:buNone/>
              <a:defRPr sz="4267" b="0" i="0" kern="1200" cap="all">
                <a:solidFill>
                  <a:srgbClr val="FFFFFF"/>
                </a:solidFill>
                <a:latin typeface="Stem Medium"/>
                <a:ea typeface="+mn-ea"/>
                <a:cs typeface="Stem"/>
              </a:defRPr>
            </a:lvl1pPr>
            <a:lvl2pPr marL="0" indent="0" algn="l" defTabSz="580392" rtl="0" eaLnBrk="1" latinLnBrk="0" hangingPunct="1">
              <a:spcBef>
                <a:spcPts val="1692"/>
              </a:spcBef>
              <a:buFontTx/>
              <a:buNone/>
              <a:defRPr sz="2800" b="0" i="0" kern="1200" cap="all" baseline="0">
                <a:solidFill>
                  <a:srgbClr val="FFFFFF"/>
                </a:solidFill>
                <a:latin typeface="Stem"/>
                <a:ea typeface="+mn-ea"/>
                <a:cs typeface="Stem Medium"/>
              </a:defRPr>
            </a:lvl2pPr>
            <a:lvl3pPr marL="0" indent="0" algn="l" defTabSz="580392" rtl="0" eaLnBrk="1" latinLnBrk="0" hangingPunct="1">
              <a:spcBef>
                <a:spcPts val="847"/>
              </a:spcBef>
              <a:buFontTx/>
              <a:buNone/>
              <a:defRPr sz="1733" b="0" i="0" kern="1200">
                <a:solidFill>
                  <a:srgbClr val="FFFFFF"/>
                </a:solidFill>
                <a:latin typeface="Stem"/>
                <a:ea typeface="+mn-ea"/>
                <a:cs typeface="Stem"/>
              </a:defRPr>
            </a:lvl3pPr>
            <a:lvl4pPr marL="0" indent="0" algn="l" defTabSz="580392" rtl="0" eaLnBrk="1" latinLnBrk="0" hangingPunct="1">
              <a:spcBef>
                <a:spcPts val="847"/>
              </a:spcBef>
              <a:buFontTx/>
              <a:buNone/>
              <a:defRPr sz="1733" b="0" i="0" kern="1200">
                <a:solidFill>
                  <a:srgbClr val="FFFFFF"/>
                </a:solidFill>
                <a:latin typeface="Stem"/>
                <a:ea typeface="+mn-ea"/>
                <a:cs typeface="Stem"/>
              </a:defRPr>
            </a:lvl4pPr>
            <a:lvl5pPr marL="0" indent="0" algn="l" defTabSz="580392" rtl="0" eaLnBrk="1" latinLnBrk="0" hangingPunct="1">
              <a:spcBef>
                <a:spcPts val="0"/>
              </a:spcBef>
              <a:buFontTx/>
              <a:buNone/>
              <a:defRPr sz="1733" b="0" i="0" kern="1200">
                <a:solidFill>
                  <a:schemeClr val="tx1"/>
                </a:solidFill>
                <a:latin typeface="Stem"/>
                <a:ea typeface="+mn-ea"/>
                <a:cs typeface="Stem"/>
              </a:defRPr>
            </a:lvl5pPr>
            <a:lvl6pPr marL="3192155" indent="-290195" algn="l" defTabSz="580392" rtl="0" eaLnBrk="1" latinLnBrk="0" hangingPunct="1">
              <a:spcBef>
                <a:spcPct val="20000"/>
              </a:spcBef>
              <a:buFont typeface="Arial"/>
              <a:buChar char="•"/>
              <a:defRPr sz="25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772546" indent="-290195" algn="l" defTabSz="580392" rtl="0" eaLnBrk="1" latinLnBrk="0" hangingPunct="1">
              <a:spcBef>
                <a:spcPct val="20000"/>
              </a:spcBef>
              <a:buFont typeface="Arial"/>
              <a:buChar char="•"/>
              <a:defRPr sz="25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52938" indent="-290195" algn="l" defTabSz="580392" rtl="0" eaLnBrk="1" latinLnBrk="0" hangingPunct="1">
              <a:spcBef>
                <a:spcPct val="20000"/>
              </a:spcBef>
              <a:buFont typeface="Arial"/>
              <a:buChar char="•"/>
              <a:defRPr sz="25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33330" indent="-290195" algn="l" defTabSz="580392" rtl="0" eaLnBrk="1" latinLnBrk="0" hangingPunct="1">
              <a:spcBef>
                <a:spcPct val="20000"/>
              </a:spcBef>
              <a:buFont typeface="Arial"/>
              <a:buChar char="•"/>
              <a:defRPr sz="25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cap="none" dirty="0" smtClean="0">
                <a:latin typeface="Bahnschrift SemiBold" panose="020B0502040204020203" pitchFamily="34" charset="0"/>
              </a:rPr>
              <a:t>Ленинградская область</a:t>
            </a:r>
          </a:p>
        </p:txBody>
      </p:sp>
    </p:spTree>
    <p:extLst>
      <p:ext uri="{BB962C8B-B14F-4D97-AF65-F5344CB8AC3E}">
        <p14:creationId xmlns:p14="http://schemas.microsoft.com/office/powerpoint/2010/main" val="24405330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726C99-8F56-E0A1-11E8-A625D14EA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345" y="821529"/>
            <a:ext cx="3094309" cy="1334670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/>
              <a:t>Разработчик отказался от дальнейшей работы над проектом в связи с выявлением при проведении ОРВ административного барьера</a:t>
            </a:r>
            <a:endParaRPr lang="en-US" sz="1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304DF50-270E-BE42-5664-C645588B5CF2}"/>
              </a:ext>
            </a:extLst>
          </p:cNvPr>
          <p:cNvSpPr txBox="1"/>
          <p:nvPr/>
        </p:nvSpPr>
        <p:spPr>
          <a:xfrm>
            <a:off x="-7129822" y="-2657378"/>
            <a:ext cx="1202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Регион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00FAF0C-1283-2D01-EFC4-5B5629EDAE52}"/>
              </a:ext>
            </a:extLst>
          </p:cNvPr>
          <p:cNvSpPr txBox="1"/>
          <p:nvPr/>
        </p:nvSpPr>
        <p:spPr>
          <a:xfrm>
            <a:off x="3093248" y="296314"/>
            <a:ext cx="15458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Ленинградская</a:t>
            </a:r>
          </a:p>
          <a:p>
            <a:pPr algn="ctr"/>
            <a:r>
              <a:rPr lang="ru-RU" sz="1600" b="1" dirty="0" smtClean="0"/>
              <a:t> область</a:t>
            </a:r>
            <a:endParaRPr lang="en-US" sz="1600" b="1" dirty="0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xmlns="" id="{3A4BAD6A-B047-620C-7E33-A9D28C674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09" y="281736"/>
            <a:ext cx="1692536" cy="598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D57996F-4E31-C36F-ADF6-B678B832EA2F}"/>
              </a:ext>
            </a:extLst>
          </p:cNvPr>
          <p:cNvSpPr txBox="1"/>
          <p:nvPr/>
        </p:nvSpPr>
        <p:spPr>
          <a:xfrm>
            <a:off x="6043670" y="295581"/>
            <a:ext cx="5485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ОРВ</a:t>
            </a:r>
            <a:endParaRPr lang="en-US" sz="1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EB14AA6-7DDA-9CEB-36BC-44EEF098CB9B}"/>
              </a:ext>
            </a:extLst>
          </p:cNvPr>
          <p:cNvSpPr txBox="1"/>
          <p:nvPr/>
        </p:nvSpPr>
        <p:spPr>
          <a:xfrm>
            <a:off x="7559244" y="4378"/>
            <a:ext cx="36722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dirty="0" smtClean="0"/>
          </a:p>
          <a:p>
            <a:pPr algn="ctr"/>
            <a:r>
              <a:rPr lang="ru-RU" sz="1600" b="1" dirty="0" smtClean="0"/>
              <a:t>Торговля </a:t>
            </a:r>
            <a:r>
              <a:rPr lang="ru-RU" sz="1600" b="1" dirty="0"/>
              <a:t>розничная напитками в специализированных магазинах</a:t>
            </a:r>
          </a:p>
          <a:p>
            <a:pPr algn="ctr"/>
            <a:r>
              <a:rPr lang="ru-RU" sz="1600" b="1" dirty="0" smtClean="0"/>
              <a:t> (ОКВЭД 47.25)</a:t>
            </a:r>
            <a:endParaRPr lang="en-US" sz="1600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3AEB2A09-9861-66F6-6FE1-E73256385E4A}"/>
              </a:ext>
            </a:extLst>
          </p:cNvPr>
          <p:cNvCxnSpPr/>
          <p:nvPr/>
        </p:nvCxnSpPr>
        <p:spPr>
          <a:xfrm>
            <a:off x="2186494" y="353660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2C955431-1107-0426-1AE0-BA473B470F27}"/>
              </a:ext>
            </a:extLst>
          </p:cNvPr>
          <p:cNvCxnSpPr/>
          <p:nvPr/>
        </p:nvCxnSpPr>
        <p:spPr>
          <a:xfrm>
            <a:off x="4824534" y="353659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037E2FBD-F76F-94DA-9378-11CEC680E0A9}"/>
              </a:ext>
            </a:extLst>
          </p:cNvPr>
          <p:cNvCxnSpPr/>
          <p:nvPr/>
        </p:nvCxnSpPr>
        <p:spPr>
          <a:xfrm>
            <a:off x="7706317" y="339097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0197860F-BA0F-CABD-2B93-B9DB2DF3C270}"/>
              </a:ext>
            </a:extLst>
          </p:cNvPr>
          <p:cNvCxnSpPr/>
          <p:nvPr/>
        </p:nvCxnSpPr>
        <p:spPr>
          <a:xfrm>
            <a:off x="11231530" y="302327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A2B68AF-243C-CCED-291D-86CCEBCD54DD}"/>
              </a:ext>
            </a:extLst>
          </p:cNvPr>
          <p:cNvSpPr txBox="1"/>
          <p:nvPr/>
        </p:nvSpPr>
        <p:spPr>
          <a:xfrm>
            <a:off x="11546179" y="3675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xmlns="" id="{A6FE1F8E-0CFE-B17F-8156-1507DC865B74}"/>
              </a:ext>
            </a:extLst>
          </p:cNvPr>
          <p:cNvSpPr txBox="1">
            <a:spLocks/>
          </p:cNvSpPr>
          <p:nvPr/>
        </p:nvSpPr>
        <p:spPr>
          <a:xfrm>
            <a:off x="3483463" y="2705879"/>
            <a:ext cx="8538206" cy="401216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600" b="1" dirty="0">
                <a:solidFill>
                  <a:schemeClr val="accent1"/>
                </a:solidFill>
              </a:rPr>
              <a:t>Результат </a:t>
            </a:r>
            <a:r>
              <a:rPr lang="ru-RU" sz="5600" b="1" dirty="0" smtClean="0">
                <a:solidFill>
                  <a:schemeClr val="accent1"/>
                </a:solidFill>
              </a:rPr>
              <a:t>процедуры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4800" dirty="0"/>
              <a:t>По результатам процедуры оценки регулирующего воздействия установлено наличие в проекте акта положений, вводящих избыточные обязательные требования, обязанности, запреты и ограничения для субъектов предпринимательской и иной экономической деятельности или способствующих их введению, а также положений, способствующих возникновению необоснованных расходов субъектов предпринимательской иной экономической деятельности и областного бюджета Ленинградской </a:t>
            </a:r>
            <a:r>
              <a:rPr lang="ru-RU" sz="4800" dirty="0" smtClean="0"/>
              <a:t>области.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4800" dirty="0" smtClean="0"/>
              <a:t> По данным сайта «Прозрачный бизнес</a:t>
            </a:r>
            <a:r>
              <a:rPr lang="ru-RU" sz="4800" dirty="0"/>
              <a:t>» </a:t>
            </a:r>
            <a:r>
              <a:rPr lang="ru-RU" sz="4800" dirty="0" smtClean="0"/>
              <a:t>- 174 </a:t>
            </a:r>
            <a:r>
              <a:rPr lang="ru-RU" sz="4800" dirty="0"/>
              <a:t>организации, виды деятельности по </a:t>
            </a:r>
            <a:r>
              <a:rPr lang="ru-RU" sz="4800" dirty="0" smtClean="0"/>
              <a:t>ОКВЭД которых </a:t>
            </a:r>
            <a:r>
              <a:rPr lang="ru-RU" sz="4800" dirty="0"/>
              <a:t>связаны с розничной торговлей пищевых продуктов и </a:t>
            </a:r>
            <a:r>
              <a:rPr lang="ru-RU" sz="4800" dirty="0" smtClean="0"/>
              <a:t>напитков; ЕГАИС -  более </a:t>
            </a:r>
            <a:r>
              <a:rPr lang="ru-RU" sz="4800" dirty="0"/>
              <a:t>4000 торговых объектов, осуществляющих розничную продажу алкогольной продукции, в том числе пива и пивных напитков, сидра, </a:t>
            </a:r>
            <a:r>
              <a:rPr lang="ru-RU" sz="4800" dirty="0" err="1"/>
              <a:t>пуарэ</a:t>
            </a:r>
            <a:r>
              <a:rPr lang="ru-RU" sz="4800" dirty="0"/>
              <a:t> и медовухи.  </a:t>
            </a:r>
            <a:endParaRPr lang="ru-RU" sz="4800" dirty="0" smtClean="0"/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4800" dirty="0" smtClean="0"/>
              <a:t>Выполнение </a:t>
            </a:r>
            <a:r>
              <a:rPr lang="ru-RU" sz="4800" dirty="0"/>
              <a:t>предлагаемого проектом акта требования </a:t>
            </a:r>
            <a:r>
              <a:rPr lang="ru-RU" sz="4800" dirty="0" smtClean="0"/>
              <a:t>сопряжено со </a:t>
            </a:r>
            <a:r>
              <a:rPr lang="ru-RU" sz="4800" dirty="0"/>
              <a:t>значительными новыми издержками для бизнеса по дооборудованию </a:t>
            </a:r>
            <a:r>
              <a:rPr lang="ru-RU" sz="4800" dirty="0" smtClean="0"/>
              <a:t>магазинов и </a:t>
            </a:r>
            <a:r>
              <a:rPr lang="ru-RU" sz="4800" dirty="0"/>
              <a:t>дополнительной потребности в персонале, осуществляющем выдачу БТН. По аналогии со стоимостью табачных </a:t>
            </a:r>
            <a:r>
              <a:rPr lang="ru-RU" sz="4800" dirty="0" smtClean="0"/>
              <a:t>шкафов затраты </a:t>
            </a:r>
            <a:r>
              <a:rPr lang="ru-RU" sz="4800" dirty="0"/>
              <a:t>составят не менее 200 тыс. руб. на одну кассу. При условии </a:t>
            </a:r>
            <a:r>
              <a:rPr lang="ru-RU" sz="4800" dirty="0" smtClean="0"/>
              <a:t>наличия в </a:t>
            </a:r>
            <a:r>
              <a:rPr lang="ru-RU" sz="4800" dirty="0"/>
              <a:t>торговом зале в среднем до пяти касс общая стоимость затрат на </a:t>
            </a:r>
            <a:r>
              <a:rPr lang="ru-RU" sz="4800" dirty="0" smtClean="0"/>
              <a:t>дооборудование может </a:t>
            </a:r>
            <a:r>
              <a:rPr lang="ru-RU" sz="4800" dirty="0"/>
              <a:t>составить до 1 млн руб. на один торговый объект</a:t>
            </a:r>
            <a:r>
              <a:rPr lang="ru-RU" sz="4800" dirty="0" smtClean="0"/>
              <a:t>. 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4800" dirty="0" smtClean="0"/>
              <a:t>Отсутствие достаточного обоснования решения проблемы предлагаемого правового </a:t>
            </a:r>
            <a:r>
              <a:rPr lang="ru-RU" sz="4800" dirty="0"/>
              <a:t>регулирования. </a:t>
            </a:r>
            <a:endParaRPr lang="ru-RU" sz="4800" dirty="0" smtClean="0"/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4800" dirty="0" smtClean="0"/>
              <a:t>В  </a:t>
            </a:r>
            <a:r>
              <a:rPr lang="ru-RU" sz="4800" dirty="0"/>
              <a:t>силу Федерального закона от </a:t>
            </a:r>
            <a:r>
              <a:rPr lang="ru-RU" sz="4800" dirty="0" smtClean="0"/>
              <a:t>08.08.2024 № </a:t>
            </a:r>
            <a:r>
              <a:rPr lang="ru-RU" sz="4800" dirty="0"/>
              <a:t>304-ФЗ </a:t>
            </a:r>
            <a:r>
              <a:rPr lang="ru-RU" sz="4800" dirty="0" smtClean="0"/>
              <a:t>темпы </a:t>
            </a:r>
            <a:r>
              <a:rPr lang="ru-RU" sz="4800" dirty="0"/>
              <a:t>роста продаж </a:t>
            </a:r>
            <a:r>
              <a:rPr lang="ru-RU" sz="4800" dirty="0" smtClean="0"/>
              <a:t>БТН в </a:t>
            </a:r>
            <a:r>
              <a:rPr lang="ru-RU" sz="4800" dirty="0"/>
              <a:t>натуральном выражении резко замедлились (с +24% в январе 2025 г. до +</a:t>
            </a:r>
            <a:r>
              <a:rPr lang="ru-RU" sz="4800" dirty="0" smtClean="0"/>
              <a:t>7% в </a:t>
            </a:r>
            <a:r>
              <a:rPr lang="ru-RU" sz="4800" dirty="0"/>
              <a:t>июле 2025 г.). Таким образом, </a:t>
            </a:r>
            <a:r>
              <a:rPr lang="ru-RU" sz="4800" dirty="0" smtClean="0"/>
              <a:t> Федеральный закон </a:t>
            </a:r>
            <a:r>
              <a:rPr lang="ru-RU" sz="4800" dirty="0"/>
              <a:t>уже достиг заявленной </a:t>
            </a:r>
            <a:r>
              <a:rPr lang="ru-RU" sz="4800" dirty="0" smtClean="0"/>
              <a:t>цели.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4800" dirty="0" smtClean="0"/>
              <a:t>Предлагаемое </a:t>
            </a:r>
            <a:r>
              <a:rPr lang="ru-RU" sz="4800" dirty="0"/>
              <a:t>правовое регулирование не соответствует принципам, установленным ФЗ от 31.07.2020 № 247-ФЗ «Об обязательных требованиях в Российской Федерации</a:t>
            </a:r>
            <a:r>
              <a:rPr lang="ru-RU" sz="4800" dirty="0" smtClean="0"/>
              <a:t>»  в части определения срока действия проекта акта.</a:t>
            </a:r>
          </a:p>
          <a:p>
            <a:pPr marL="0" indent="0" algn="just">
              <a:lnSpc>
                <a:spcPct val="80000"/>
              </a:lnSpc>
              <a:spcBef>
                <a:spcPts val="600"/>
              </a:spcBef>
              <a:buNone/>
            </a:pPr>
            <a:r>
              <a:rPr lang="ru-RU" sz="4800" dirty="0" smtClean="0"/>
              <a:t>Разработчиком принято решение об отказе в дальнейшей работе над проектом.</a:t>
            </a:r>
            <a:endParaRPr lang="ru-RU" sz="480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xmlns="" id="{5F01F304-92C0-0A4E-F6A7-0EA7D3A8CF86}"/>
              </a:ext>
            </a:extLst>
          </p:cNvPr>
          <p:cNvSpPr txBox="1">
            <a:spLocks/>
          </p:cNvSpPr>
          <p:nvPr/>
        </p:nvSpPr>
        <p:spPr>
          <a:xfrm>
            <a:off x="135536" y="2143941"/>
            <a:ext cx="3221117" cy="4574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Courier New" panose="02070309020205020404" pitchFamily="49" charset="0"/>
              <a:buChar char="o"/>
            </a:pPr>
            <a:r>
              <a:rPr lang="ru-RU" sz="1400" b="1" dirty="0" smtClean="0"/>
              <a:t>проект </a:t>
            </a:r>
            <a:r>
              <a:rPr lang="ru-RU" sz="1400" b="1" dirty="0"/>
              <a:t>областного закона Ленинградской </a:t>
            </a:r>
            <a:r>
              <a:rPr lang="ru-RU" sz="1400" b="1" dirty="0" smtClean="0"/>
              <a:t>области «Об </a:t>
            </a:r>
            <a:r>
              <a:rPr lang="ru-RU" sz="1400" b="1" dirty="0"/>
              <a:t>ограничениях розничной продажи безалкогольных тонизирующих </a:t>
            </a:r>
            <a:r>
              <a:rPr lang="ru-RU" sz="1400" b="1" dirty="0" smtClean="0"/>
              <a:t>напитков на </a:t>
            </a:r>
            <a:r>
              <a:rPr lang="ru-RU" sz="1400" b="1" dirty="0"/>
              <a:t>территории Ленинградской области и о внесении изменений в областной </a:t>
            </a:r>
            <a:r>
              <a:rPr lang="ru-RU" sz="1400" b="1" dirty="0" smtClean="0"/>
              <a:t>закон «Об </a:t>
            </a:r>
            <a:r>
              <a:rPr lang="ru-RU" sz="1400" b="1" dirty="0"/>
              <a:t>административных правонарушениях</a:t>
            </a:r>
            <a:r>
              <a:rPr lang="ru-RU" sz="1400" b="1" dirty="0" smtClean="0"/>
              <a:t>».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1400" b="1" dirty="0" smtClean="0"/>
              <a:t> Разработчик: депутаты Законодательного собрания Ленинградской области.</a:t>
            </a:r>
          </a:p>
          <a:p>
            <a:pPr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400" b="1" dirty="0" smtClean="0"/>
              <a:t>ОРВ проведено Комитетом экономического развития и инвестиционной деятельности.</a:t>
            </a:r>
          </a:p>
          <a:p>
            <a:pPr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400" b="1" dirty="0" smtClean="0"/>
              <a:t>Результатом процедуры является отказ от дальнейшей работы над проектом.</a:t>
            </a:r>
          </a:p>
          <a:p>
            <a:pPr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400" b="1" dirty="0" smtClean="0"/>
              <a:t>Ключевые слова: продажа БТН, ограничение, штраф.</a:t>
            </a:r>
          </a:p>
          <a:p>
            <a:pPr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400" b="1" dirty="0" smtClean="0"/>
              <a:t>https://regulation.lenreg.ru/projects/List/AdvancedSearch#npa=13</a:t>
            </a:r>
            <a:r>
              <a:rPr lang="ru-RU" sz="1400" b="1" dirty="0" smtClean="0"/>
              <a:t>132</a:t>
            </a:r>
            <a:endParaRPr lang="ru-RU" sz="1400" b="1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xmlns="" id="{5F01F304-92C0-0A4E-F6A7-0EA7D3A8CF86}"/>
              </a:ext>
            </a:extLst>
          </p:cNvPr>
          <p:cNvSpPr txBox="1">
            <a:spLocks/>
          </p:cNvSpPr>
          <p:nvPr/>
        </p:nvSpPr>
        <p:spPr>
          <a:xfrm>
            <a:off x="3483463" y="1076873"/>
            <a:ext cx="8538208" cy="92324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600" b="1" dirty="0" smtClean="0">
                <a:solidFill>
                  <a:schemeClr val="accent1"/>
                </a:solidFill>
              </a:rPr>
              <a:t>Проблема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200" dirty="0" smtClean="0"/>
              <a:t>Наблюдается тенденция чрезмерного потребления безалкогольных тонизирующих напитков  (далее – БТН), (в том числе энергетических), что представляет угрозу для здоровья населения региона. Проектом предлагалось установить запрет </a:t>
            </a:r>
            <a:r>
              <a:rPr lang="ru-RU" sz="2200" dirty="0"/>
              <a:t>выкладки и демонстрации </a:t>
            </a:r>
            <a:r>
              <a:rPr lang="ru-RU" sz="2200" dirty="0" smtClean="0"/>
              <a:t>БТН </a:t>
            </a:r>
            <a:r>
              <a:rPr lang="ru-RU" sz="2200" dirty="0"/>
              <a:t>(в том числе энергетических) в месте осуществления розничной </a:t>
            </a:r>
            <a:r>
              <a:rPr lang="ru-RU" sz="2200" dirty="0" smtClean="0"/>
              <a:t>торговли, а также установить административную ответственность за нарушение запрета.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xmlns="" id="{51532532-9D4E-61D4-4877-AD7D2DE145B1}"/>
              </a:ext>
            </a:extLst>
          </p:cNvPr>
          <p:cNvSpPr txBox="1">
            <a:spLocks/>
          </p:cNvSpPr>
          <p:nvPr/>
        </p:nvSpPr>
        <p:spPr>
          <a:xfrm>
            <a:off x="3483463" y="2065176"/>
            <a:ext cx="8538207" cy="55983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b="1" dirty="0">
                <a:solidFill>
                  <a:schemeClr val="accent1"/>
                </a:solidFill>
              </a:rPr>
              <a:t>Решение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1400" dirty="0" smtClean="0"/>
              <a:t>Альтернативные способы регулирования: отсутствие запрета выкладки и демонстрации БТН в месте осуществления розничной торговли.  </a:t>
            </a:r>
            <a:endParaRPr lang="ru-RU" sz="1400" dirty="0"/>
          </a:p>
          <a:p>
            <a:pPr marL="0" indent="0" algn="just"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954264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726C99-8F56-E0A1-11E8-A625D14EA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12" y="925215"/>
            <a:ext cx="3366951" cy="1090131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/>
              <a:t/>
            </a:r>
            <a:br>
              <a:rPr lang="ru-RU" sz="1600" b="1" dirty="0"/>
            </a:br>
            <a:r>
              <a:rPr lang="ru-RU" sz="1600" b="1" dirty="0" smtClean="0"/>
              <a:t>В законопроекте выявлено нарушение </a:t>
            </a:r>
            <a:r>
              <a:rPr lang="ru-RU" sz="1600" b="1" dirty="0"/>
              <a:t>принципов</a:t>
            </a:r>
            <a:br>
              <a:rPr lang="ru-RU" sz="1600" b="1" dirty="0"/>
            </a:br>
            <a:r>
              <a:rPr lang="ru-RU" sz="1600" b="1" dirty="0" smtClean="0"/>
              <a:t>ОТ</a:t>
            </a:r>
            <a:endParaRPr lang="en-US" sz="1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304DF50-270E-BE42-5664-C645588B5CF2}"/>
              </a:ext>
            </a:extLst>
          </p:cNvPr>
          <p:cNvSpPr txBox="1"/>
          <p:nvPr/>
        </p:nvSpPr>
        <p:spPr>
          <a:xfrm>
            <a:off x="-7129822" y="-2657378"/>
            <a:ext cx="1202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Регион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00FAF0C-1283-2D01-EFC4-5B5629EDAE52}"/>
              </a:ext>
            </a:extLst>
          </p:cNvPr>
          <p:cNvSpPr txBox="1"/>
          <p:nvPr/>
        </p:nvSpPr>
        <p:spPr>
          <a:xfrm>
            <a:off x="3093248" y="296314"/>
            <a:ext cx="15458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Ленинградская</a:t>
            </a:r>
          </a:p>
          <a:p>
            <a:pPr algn="ctr"/>
            <a:r>
              <a:rPr lang="ru-RU" sz="1600" b="1" dirty="0" smtClean="0"/>
              <a:t> область</a:t>
            </a:r>
            <a:endParaRPr lang="en-US" sz="1600" b="1" dirty="0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xmlns="" id="{3A4BAD6A-B047-620C-7E33-A9D28C674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09" y="281736"/>
            <a:ext cx="1692536" cy="598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D57996F-4E31-C36F-ADF6-B678B832EA2F}"/>
              </a:ext>
            </a:extLst>
          </p:cNvPr>
          <p:cNvSpPr txBox="1"/>
          <p:nvPr/>
        </p:nvSpPr>
        <p:spPr>
          <a:xfrm>
            <a:off x="6043672" y="295581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ОРВ</a:t>
            </a:r>
            <a:endParaRPr lang="en-US" sz="1600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3AEB2A09-9861-66F6-6FE1-E73256385E4A}"/>
              </a:ext>
            </a:extLst>
          </p:cNvPr>
          <p:cNvCxnSpPr/>
          <p:nvPr/>
        </p:nvCxnSpPr>
        <p:spPr>
          <a:xfrm>
            <a:off x="2186494" y="353660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2C955431-1107-0426-1AE0-BA473B470F27}"/>
              </a:ext>
            </a:extLst>
          </p:cNvPr>
          <p:cNvCxnSpPr/>
          <p:nvPr/>
        </p:nvCxnSpPr>
        <p:spPr>
          <a:xfrm>
            <a:off x="4824534" y="353659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037E2FBD-F76F-94DA-9378-11CEC680E0A9}"/>
              </a:ext>
            </a:extLst>
          </p:cNvPr>
          <p:cNvCxnSpPr/>
          <p:nvPr/>
        </p:nvCxnSpPr>
        <p:spPr>
          <a:xfrm>
            <a:off x="7706317" y="339097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0197860F-BA0F-CABD-2B93-B9DB2DF3C270}"/>
              </a:ext>
            </a:extLst>
          </p:cNvPr>
          <p:cNvCxnSpPr/>
          <p:nvPr/>
        </p:nvCxnSpPr>
        <p:spPr>
          <a:xfrm>
            <a:off x="11231530" y="302327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A2B68AF-243C-CCED-291D-86CCEBCD54DD}"/>
              </a:ext>
            </a:extLst>
          </p:cNvPr>
          <p:cNvSpPr txBox="1"/>
          <p:nvPr/>
        </p:nvSpPr>
        <p:spPr>
          <a:xfrm>
            <a:off x="11546179" y="3675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xmlns="" id="{51532532-9D4E-61D4-4877-AD7D2DE145B1}"/>
              </a:ext>
            </a:extLst>
          </p:cNvPr>
          <p:cNvSpPr txBox="1">
            <a:spLocks/>
          </p:cNvSpPr>
          <p:nvPr/>
        </p:nvSpPr>
        <p:spPr>
          <a:xfrm>
            <a:off x="3477209" y="2289111"/>
            <a:ext cx="8615264" cy="59093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500" b="1" dirty="0">
                <a:solidFill>
                  <a:schemeClr val="accent1"/>
                </a:solidFill>
              </a:rPr>
              <a:t>Решение</a:t>
            </a:r>
          </a:p>
          <a:p>
            <a:pPr marL="0" indent="0" algn="just">
              <a:lnSpc>
                <a:spcPct val="70000"/>
              </a:lnSpc>
              <a:buNone/>
            </a:pPr>
            <a:r>
              <a:rPr lang="ru-RU" sz="1200" dirty="0" smtClean="0"/>
              <a:t>Поскольку установление предлагаемого актом запрета в соответствии с </a:t>
            </a:r>
            <a:r>
              <a:rPr lang="ru-RU" sz="1200" dirty="0"/>
              <a:t>федеральным законодательством </a:t>
            </a:r>
            <a:r>
              <a:rPr lang="ru-RU" sz="1200" dirty="0" smtClean="0"/>
              <a:t>отнесено к компетенции субъекта </a:t>
            </a:r>
            <a:r>
              <a:rPr lang="ru-RU" sz="1200" dirty="0"/>
              <a:t>Российской </a:t>
            </a:r>
            <a:r>
              <a:rPr lang="ru-RU" sz="1200" dirty="0" smtClean="0"/>
              <a:t>Федерации, альтернативное регулирование не рассматривалось. </a:t>
            </a:r>
            <a:endParaRPr lang="ru-RU" sz="1200" dirty="0"/>
          </a:p>
          <a:p>
            <a:pPr marL="0" indent="0" algn="just">
              <a:buNone/>
            </a:pPr>
            <a:endParaRPr lang="ru-RU" sz="120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xmlns="" id="{5F01F304-92C0-0A4E-F6A7-0EA7D3A8CF86}"/>
              </a:ext>
            </a:extLst>
          </p:cNvPr>
          <p:cNvSpPr txBox="1">
            <a:spLocks/>
          </p:cNvSpPr>
          <p:nvPr/>
        </p:nvSpPr>
        <p:spPr>
          <a:xfrm>
            <a:off x="267478" y="2017249"/>
            <a:ext cx="3086031" cy="45801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Courier New" panose="02070309020205020404" pitchFamily="49" charset="0"/>
              <a:buChar char="o"/>
            </a:pPr>
            <a:r>
              <a:rPr lang="ru-RU" sz="1400" b="1" dirty="0"/>
              <a:t>«О запрете розничной продажи электронных систем доставки никотина и жидкостей для электронных систем доставки никотина и о внесении изменений в областной закон «Об административных </a:t>
            </a:r>
            <a:r>
              <a:rPr lang="ru-RU" sz="1400" b="1" dirty="0" smtClean="0"/>
              <a:t>правонарушениях».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1400" b="1" dirty="0" smtClean="0"/>
              <a:t>Разработчик: депутат Законодательного собрания </a:t>
            </a:r>
            <a:r>
              <a:rPr lang="ru-RU" sz="1400" b="1" dirty="0"/>
              <a:t>Ленинградской </a:t>
            </a:r>
            <a:r>
              <a:rPr lang="ru-RU" sz="1400" b="1" dirty="0" smtClean="0"/>
              <a:t>области.</a:t>
            </a:r>
          </a:p>
          <a:p>
            <a:pPr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400" b="1" dirty="0" smtClean="0"/>
              <a:t>ОРВ проведено Комитетом </a:t>
            </a:r>
            <a:r>
              <a:rPr lang="ru-RU" sz="1400" b="1" dirty="0"/>
              <a:t>экономического развития и инвестиционной деятельности Ленинградской </a:t>
            </a:r>
            <a:r>
              <a:rPr lang="ru-RU" sz="1400" b="1" dirty="0" smtClean="0"/>
              <a:t>области. </a:t>
            </a:r>
          </a:p>
          <a:p>
            <a:pPr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400" b="1" dirty="0" smtClean="0"/>
              <a:t>Результатом процедуры является отказ от дальнейшей работы над проектом в представленной редакции.</a:t>
            </a:r>
          </a:p>
          <a:p>
            <a:pPr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400" b="1" dirty="0" smtClean="0"/>
              <a:t>Ключевые слова: продажа </a:t>
            </a:r>
            <a:r>
              <a:rPr lang="ru-RU" sz="1400" b="1" dirty="0"/>
              <a:t>Э</a:t>
            </a:r>
            <a:r>
              <a:rPr lang="ru-RU" sz="1400" b="1" dirty="0" smtClean="0"/>
              <a:t>СДН, запрет.</a:t>
            </a:r>
          </a:p>
          <a:p>
            <a:pPr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400" b="1" dirty="0"/>
              <a:t>https://</a:t>
            </a:r>
            <a:r>
              <a:rPr lang="en-US" sz="1400" b="1" dirty="0" smtClean="0"/>
              <a:t>regulation.lenreg.ru/projects#npa=13</a:t>
            </a:r>
            <a:r>
              <a:rPr lang="ru-RU" sz="1400" b="1" dirty="0" smtClean="0"/>
              <a:t>423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xmlns="" id="{A6FE1F8E-0CFE-B17F-8156-1507DC865B74}"/>
              </a:ext>
            </a:extLst>
          </p:cNvPr>
          <p:cNvSpPr txBox="1">
            <a:spLocks/>
          </p:cNvSpPr>
          <p:nvPr/>
        </p:nvSpPr>
        <p:spPr>
          <a:xfrm>
            <a:off x="3477209" y="2965113"/>
            <a:ext cx="8615264" cy="36322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>
                <a:solidFill>
                  <a:schemeClr val="accent1"/>
                </a:solidFill>
              </a:rPr>
              <a:t>Результат </a:t>
            </a:r>
            <a:r>
              <a:rPr lang="ru-RU" sz="1400" b="1" dirty="0" smtClean="0">
                <a:solidFill>
                  <a:schemeClr val="accent1"/>
                </a:solidFill>
              </a:rPr>
              <a:t>процедуры</a:t>
            </a:r>
          </a:p>
          <a:p>
            <a:pPr marL="0" indent="0" algn="just">
              <a:buNone/>
            </a:pPr>
            <a:r>
              <a:rPr lang="ru-RU" sz="1200" dirty="0" smtClean="0"/>
              <a:t>По результатам процедуры оценки регулирующего воздействия установлено наличие </a:t>
            </a:r>
            <a:r>
              <a:rPr lang="ru-RU" sz="1200" dirty="0"/>
              <a:t>в проекте акта положений, вводящих избыточные </a:t>
            </a:r>
            <a:r>
              <a:rPr lang="ru-RU" sz="1200" dirty="0" smtClean="0"/>
              <a:t>обязательные требования</a:t>
            </a:r>
            <a:r>
              <a:rPr lang="ru-RU" sz="1200" dirty="0"/>
              <a:t>, обязанности, запреты и ограничения для </a:t>
            </a:r>
            <a:r>
              <a:rPr lang="ru-RU" sz="1200" dirty="0" smtClean="0"/>
              <a:t>субъектов предпринимательской </a:t>
            </a:r>
            <a:r>
              <a:rPr lang="ru-RU" sz="1200" dirty="0"/>
              <a:t>и иной экономической деятельности или </a:t>
            </a:r>
            <a:r>
              <a:rPr lang="ru-RU" sz="1200" dirty="0" smtClean="0"/>
              <a:t>способствующих их </a:t>
            </a:r>
            <a:r>
              <a:rPr lang="ru-RU" sz="1200" dirty="0"/>
              <a:t>введению, а также положений, способствующих </a:t>
            </a:r>
            <a:r>
              <a:rPr lang="ru-RU" sz="1200" dirty="0" smtClean="0"/>
              <a:t>возникновению необоснованных </a:t>
            </a:r>
            <a:r>
              <a:rPr lang="ru-RU" sz="1200" dirty="0"/>
              <a:t>расходов субъектов предпринимательской </a:t>
            </a:r>
            <a:r>
              <a:rPr lang="ru-RU" sz="1200" dirty="0" smtClean="0"/>
              <a:t>иной экономической деятельности </a:t>
            </a:r>
            <a:r>
              <a:rPr lang="ru-RU" sz="1200" dirty="0"/>
              <a:t>и областного бюджета Ленинградской </a:t>
            </a:r>
            <a:r>
              <a:rPr lang="ru-RU" sz="1200" dirty="0" smtClean="0"/>
              <a:t>области. </a:t>
            </a:r>
          </a:p>
          <a:p>
            <a:pPr marL="0" indent="0" algn="just">
              <a:buNone/>
            </a:pPr>
            <a:r>
              <a:rPr lang="ru-RU" sz="1200" dirty="0" smtClean="0"/>
              <a:t>Расчет </a:t>
            </a:r>
            <a:r>
              <a:rPr lang="ru-RU" sz="1200" dirty="0"/>
              <a:t>издержек в среднем на 1 </a:t>
            </a:r>
            <a:r>
              <a:rPr lang="ru-RU" sz="1200" dirty="0" smtClean="0"/>
              <a:t>розничную </a:t>
            </a:r>
            <a:r>
              <a:rPr lang="ru-RU" sz="1200" dirty="0"/>
              <a:t>точку </a:t>
            </a:r>
            <a:r>
              <a:rPr lang="ru-RU" sz="1200" dirty="0" smtClean="0"/>
              <a:t>МСП на </a:t>
            </a:r>
            <a:r>
              <a:rPr lang="ru-RU" sz="1200" dirty="0"/>
              <a:t>период оценивания 6 лет</a:t>
            </a:r>
            <a:r>
              <a:rPr lang="ru-RU" sz="1200" dirty="0" smtClean="0"/>
              <a:t>: содержательные издержки </a:t>
            </a:r>
            <a:r>
              <a:rPr lang="ru-RU" sz="1200" dirty="0"/>
              <a:t>бизнеса на </a:t>
            </a:r>
            <a:r>
              <a:rPr lang="ru-RU" sz="1200" dirty="0" smtClean="0"/>
              <a:t>демонтаж </a:t>
            </a:r>
            <a:r>
              <a:rPr lang="ru-RU" sz="1200" dirty="0"/>
              <a:t>оборудования, юридическое сопровождение закрытия бизнеса и обязательные выплаты выходных пособий увольняемому штатному персоналу (в среднем 2 сотрудника на </a:t>
            </a:r>
            <a:r>
              <a:rPr lang="ru-RU" sz="1200" dirty="0" smtClean="0"/>
              <a:t>1 объект), произведенные затраты </a:t>
            </a:r>
            <a:r>
              <a:rPr lang="ru-RU" sz="1200" dirty="0"/>
              <a:t>на техническую интеграцию кассовых узлов для обязательного взаимодействия с мессенджером </a:t>
            </a:r>
            <a:r>
              <a:rPr lang="ru-RU" sz="1200" dirty="0" smtClean="0"/>
              <a:t>MAX </a:t>
            </a:r>
            <a:r>
              <a:rPr lang="ru-RU" sz="1200" dirty="0"/>
              <a:t>- единовременно в 1-й </a:t>
            </a:r>
            <a:r>
              <a:rPr lang="ru-RU" sz="1200" dirty="0" smtClean="0"/>
              <a:t>год: 165000 </a:t>
            </a:r>
            <a:r>
              <a:rPr lang="ru-RU" sz="1200" dirty="0"/>
              <a:t>руб</a:t>
            </a:r>
            <a:r>
              <a:rPr lang="ru-RU" sz="1200" dirty="0" smtClean="0"/>
              <a:t>.; </a:t>
            </a:r>
            <a:r>
              <a:rPr lang="ru-RU" sz="1200" dirty="0"/>
              <a:t>издержки простоя  - штрафные санкции со стороны собственников помещений за досрочное расторжение долгосрочных договоров аренды </a:t>
            </a:r>
            <a:r>
              <a:rPr lang="ru-RU" sz="1200" dirty="0" smtClean="0"/>
              <a:t>– 120000 </a:t>
            </a:r>
            <a:r>
              <a:rPr lang="ru-RU" sz="1200" dirty="0"/>
              <a:t>руб.; </a:t>
            </a:r>
            <a:r>
              <a:rPr lang="ru-RU" sz="1200" dirty="0" smtClean="0"/>
              <a:t>прямой </a:t>
            </a:r>
            <a:r>
              <a:rPr lang="ru-RU" sz="1200" dirty="0"/>
              <a:t>материальный ущерб (списание активов</a:t>
            </a:r>
            <a:r>
              <a:rPr lang="ru-RU" sz="1200" dirty="0" smtClean="0"/>
              <a:t>) – 800000 </a:t>
            </a:r>
            <a:r>
              <a:rPr lang="ru-RU" sz="1200" dirty="0"/>
              <a:t>руб.; </a:t>
            </a:r>
            <a:r>
              <a:rPr lang="ru-RU" sz="1200" dirty="0" smtClean="0"/>
              <a:t>недополученная </a:t>
            </a:r>
            <a:r>
              <a:rPr lang="ru-RU" sz="1200" dirty="0"/>
              <a:t>прибыль (упущенная выгода): среднемесячная чистая прибыль легального розничного объекта МСП в Ленинградской области составляет </a:t>
            </a:r>
            <a:r>
              <a:rPr lang="ru-RU" sz="1200" dirty="0" smtClean="0"/>
              <a:t>150000 руб.</a:t>
            </a:r>
            <a:r>
              <a:rPr lang="en-US" sz="1200" dirty="0" smtClean="0"/>
              <a:t>x12= 1</a:t>
            </a:r>
            <a:r>
              <a:rPr lang="ru-RU" sz="1200" dirty="0" smtClean="0"/>
              <a:t> </a:t>
            </a:r>
            <a:r>
              <a:rPr lang="en-US" sz="1200" dirty="0" smtClean="0"/>
              <a:t>800</a:t>
            </a:r>
            <a:r>
              <a:rPr lang="ru-RU" sz="1200" dirty="0" smtClean="0"/>
              <a:t> </a:t>
            </a:r>
            <a:r>
              <a:rPr lang="en-US" sz="1200" dirty="0" smtClean="0"/>
              <a:t>000 </a:t>
            </a:r>
            <a:r>
              <a:rPr lang="ru-RU" sz="1200" dirty="0" smtClean="0"/>
              <a:t>руб.; альтернативные </a:t>
            </a:r>
            <a:r>
              <a:rPr lang="ru-RU" sz="1200" dirty="0"/>
              <a:t>издержки: упущенная прибыль от безвозвратно потерянных инвестиционных и оборотных средств </a:t>
            </a:r>
            <a:r>
              <a:rPr lang="ru-RU" sz="1200" dirty="0" smtClean="0"/>
              <a:t>~1 500 000 </a:t>
            </a:r>
            <a:r>
              <a:rPr lang="ru-RU" sz="1200" dirty="0"/>
              <a:t>руб. на </a:t>
            </a:r>
            <a:r>
              <a:rPr lang="ru-RU" sz="1200" dirty="0" smtClean="0"/>
              <a:t>объект = составляет 12 485 000 </a:t>
            </a:r>
            <a:r>
              <a:rPr lang="ru-RU" sz="1200" dirty="0"/>
              <a:t>рублей</a:t>
            </a:r>
            <a:r>
              <a:rPr lang="ru-RU" sz="1200" dirty="0" smtClean="0"/>
              <a:t>.</a:t>
            </a:r>
            <a:endParaRPr lang="ru-RU" sz="1200" dirty="0"/>
          </a:p>
          <a:p>
            <a:pPr marL="0" indent="0" algn="just">
              <a:buNone/>
            </a:pPr>
            <a:r>
              <a:rPr lang="ru-RU" sz="1200" dirty="0" smtClean="0"/>
              <a:t>По результатам </a:t>
            </a:r>
            <a:r>
              <a:rPr lang="ru-RU" sz="1200" dirty="0"/>
              <a:t>ОРВ </a:t>
            </a:r>
            <a:r>
              <a:rPr lang="ru-RU" sz="1200" dirty="0" smtClean="0"/>
              <a:t>выявлено отсутствие достаточного </a:t>
            </a:r>
            <a:r>
              <a:rPr lang="ru-RU" sz="1200" dirty="0"/>
              <a:t>обоснования решения проблемы предлагаемого правового </a:t>
            </a:r>
            <a:r>
              <a:rPr lang="ru-RU" sz="1200" dirty="0" smtClean="0"/>
              <a:t>регулирования </a:t>
            </a:r>
            <a:r>
              <a:rPr lang="ru-RU" sz="1200" dirty="0"/>
              <a:t>предложенным </a:t>
            </a:r>
            <a:r>
              <a:rPr lang="ru-RU" sz="1200" dirty="0" smtClean="0"/>
              <a:t>способом, нарушение принципа правовой определенности и системности </a:t>
            </a:r>
            <a:r>
              <a:rPr lang="ru-RU" sz="1200" dirty="0"/>
              <a:t>согласно </a:t>
            </a:r>
            <a:r>
              <a:rPr lang="ru-RU" sz="1200" dirty="0" smtClean="0"/>
              <a:t>Федеральному закону </a:t>
            </a:r>
            <a:r>
              <a:rPr lang="ru-RU" sz="1200" dirty="0"/>
              <a:t>от 31.07.2020 </a:t>
            </a:r>
            <a:r>
              <a:rPr lang="ru-RU" sz="1200" dirty="0" smtClean="0"/>
              <a:t>№ </a:t>
            </a:r>
            <a:r>
              <a:rPr lang="ru-RU" sz="1200" dirty="0"/>
              <a:t>247-ФЗ </a:t>
            </a:r>
            <a:r>
              <a:rPr lang="ru-RU" sz="1200" dirty="0" smtClean="0"/>
              <a:t>«Об </a:t>
            </a:r>
            <a:r>
              <a:rPr lang="ru-RU" sz="1200" dirty="0"/>
              <a:t>обязательных требованиях в Российской Федерации». </a:t>
            </a:r>
            <a:r>
              <a:rPr lang="ru-RU" sz="1200" dirty="0" smtClean="0"/>
              <a:t>Разработчиком принято </a:t>
            </a:r>
            <a:r>
              <a:rPr lang="ru-RU" sz="1200" dirty="0"/>
              <a:t>решение об отказе в дальнейшей работе над </a:t>
            </a:r>
            <a:r>
              <a:rPr lang="ru-RU" sz="1200" dirty="0" smtClean="0"/>
              <a:t>проектом в представленной редакции.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xmlns="" id="{5F01F304-92C0-0A4E-F6A7-0EA7D3A8CF86}"/>
              </a:ext>
            </a:extLst>
          </p:cNvPr>
          <p:cNvSpPr txBox="1">
            <a:spLocks/>
          </p:cNvSpPr>
          <p:nvPr/>
        </p:nvSpPr>
        <p:spPr>
          <a:xfrm>
            <a:off x="3483463" y="1076873"/>
            <a:ext cx="8609010" cy="112717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500" b="1" dirty="0" smtClean="0">
                <a:solidFill>
                  <a:schemeClr val="accent1"/>
                </a:solidFill>
              </a:rPr>
              <a:t>Проблема</a:t>
            </a:r>
          </a:p>
          <a:p>
            <a:pPr marL="0" indent="0" algn="just">
              <a:buNone/>
            </a:pPr>
            <a:r>
              <a:rPr lang="ru-RU" sz="1300" dirty="0" smtClean="0"/>
              <a:t>Наблюдается  </a:t>
            </a:r>
            <a:r>
              <a:rPr lang="ru-RU" sz="1300" dirty="0"/>
              <a:t>тенденция к росту потребления электронных систем доставки никотина (далее – ЭСДН). ЭСДН не являются безопасной альтернативой табаку, несмотря на распространенное заблуждение населения о «безвредности» ЭСДН по сравнению с традиционными сигаретами. Среди лиц, употребляющих ЭСДН, высок риск никотиновой интоксикации и формирования зависимости у лиц, ранее не потреблявших </a:t>
            </a:r>
            <a:r>
              <a:rPr lang="ru-RU" sz="1300" dirty="0" err="1"/>
              <a:t>никотинсодержащие</a:t>
            </a:r>
            <a:r>
              <a:rPr lang="ru-RU" sz="1300" dirty="0"/>
              <a:t> продукты. </a:t>
            </a:r>
            <a:r>
              <a:rPr lang="ru-RU" sz="1300" dirty="0" smtClean="0"/>
              <a:t>Проектом предлагается установить запрет продажи ЭСДН, а в случае нарушения запрета применять административную ответственность.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EB14AA6-7DDA-9CEB-36BC-44EEF098CB9B}"/>
              </a:ext>
            </a:extLst>
          </p:cNvPr>
          <p:cNvSpPr txBox="1"/>
          <p:nvPr/>
        </p:nvSpPr>
        <p:spPr>
          <a:xfrm>
            <a:off x="7559244" y="4378"/>
            <a:ext cx="36722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Торговля розничная табачными изделиями в специализированных магазинах</a:t>
            </a:r>
          </a:p>
          <a:p>
            <a:pPr algn="ctr"/>
            <a:r>
              <a:rPr lang="ru-RU" sz="1600" b="1" dirty="0" smtClean="0"/>
              <a:t> (ОКВЭД 47.26)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034191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7C8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63992</TotalTime>
  <Words>904</Words>
  <Application>Microsoft Office PowerPoint</Application>
  <PresentationFormat>Широкоэкранный</PresentationFormat>
  <Paragraphs>53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14" baseType="lpstr">
      <vt:lpstr>Arial</vt:lpstr>
      <vt:lpstr>Bahnschrift SemiBold</vt:lpstr>
      <vt:lpstr>Calibri</vt:lpstr>
      <vt:lpstr>Calibri Light</vt:lpstr>
      <vt:lpstr>Courier New</vt:lpstr>
      <vt:lpstr>Lucida Grande</vt:lpstr>
      <vt:lpstr>Stem</vt:lpstr>
      <vt:lpstr>Stem Light</vt:lpstr>
      <vt:lpstr>Stem Medium</vt:lpstr>
      <vt:lpstr>Office Theme</vt:lpstr>
      <vt:lpstr>1_Тема Office</vt:lpstr>
      <vt:lpstr>Презентация PowerPoint</vt:lpstr>
      <vt:lpstr>Разработчик отказался от дальнейшей работы над проектом в связи с выявлением при проведении ОРВ административного барьера</vt:lpstr>
      <vt:lpstr> В законопроекте выявлено нарушение принципов ОТ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Pierre Besouhoff</dc:creator>
  <cp:lastModifiedBy>Конинина Елена Викторовна</cp:lastModifiedBy>
  <cp:revision>104</cp:revision>
  <cp:lastPrinted>2026-09-02T13:59:40Z</cp:lastPrinted>
  <dcterms:created xsi:type="dcterms:W3CDTF">2025-02-07T07:22:20Z</dcterms:created>
  <dcterms:modified xsi:type="dcterms:W3CDTF">2026-09-23T08:34:52Z</dcterms:modified>
</cp:coreProperties>
</file>